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webextensions/taskpanes.xml" ContentType="application/vnd.ms-office.webextensiontaskpanes+xml"/>
  <Override PartName="/ppt/webextensions/webextension1.xml" ContentType="application/vnd.ms-office.webextension+xml"/>
  <Override PartName="/ppt/webextensions/webextension2.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6"/>
  </p:notesMasterIdLst>
  <p:handoutMasterIdLst>
    <p:handoutMasterId r:id="rId27"/>
  </p:handoutMasterIdLst>
  <p:sldIdLst>
    <p:sldId id="258" r:id="rId2"/>
    <p:sldId id="284" r:id="rId3"/>
    <p:sldId id="275" r:id="rId4"/>
    <p:sldId id="285" r:id="rId5"/>
    <p:sldId id="286" r:id="rId6"/>
    <p:sldId id="302" r:id="rId7"/>
    <p:sldId id="269" r:id="rId8"/>
    <p:sldId id="276" r:id="rId9"/>
    <p:sldId id="287" r:id="rId10"/>
    <p:sldId id="288" r:id="rId11"/>
    <p:sldId id="289" r:id="rId12"/>
    <p:sldId id="290" r:id="rId13"/>
    <p:sldId id="291" r:id="rId14"/>
    <p:sldId id="292" r:id="rId15"/>
    <p:sldId id="293" r:id="rId16"/>
    <p:sldId id="294" r:id="rId17"/>
    <p:sldId id="295" r:id="rId18"/>
    <p:sldId id="296" r:id="rId19"/>
    <p:sldId id="297" r:id="rId20"/>
    <p:sldId id="298" r:id="rId21"/>
    <p:sldId id="300" r:id="rId22"/>
    <p:sldId id="301" r:id="rId23"/>
    <p:sldId id="278" r:id="rId24"/>
    <p:sldId id="303"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3B4B98B0-60AC-42C2-AFA5-B58CD77FA1E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898" autoAdjust="0"/>
    <p:restoredTop sz="95294" autoAdjust="0"/>
  </p:normalViewPr>
  <p:slideViewPr>
    <p:cSldViewPr snapToGrid="0">
      <p:cViewPr varScale="1">
        <p:scale>
          <a:sx n="108" d="100"/>
          <a:sy n="108" d="100"/>
        </p:scale>
        <p:origin x="720" y="90"/>
      </p:cViewPr>
      <p:guideLst>
        <p:guide orient="horz" pos="2160"/>
        <p:guide pos="3840"/>
      </p:guideLst>
    </p:cSldViewPr>
  </p:slideViewPr>
  <p:notesTextViewPr>
    <p:cViewPr>
      <p:scale>
        <a:sx n="3" d="2"/>
        <a:sy n="3" d="2"/>
      </p:scale>
      <p:origin x="0" y="0"/>
    </p:cViewPr>
  </p:notesTextViewPr>
  <p:notesViewPr>
    <p:cSldViewPr snapToGrid="0">
      <p:cViewPr varScale="1">
        <p:scale>
          <a:sx n="68" d="100"/>
          <a:sy n="68" d="100"/>
        </p:scale>
        <p:origin x="2808" y="5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handoutMaster" Target="handoutMasters/handoutMaster1.xml"/><Relationship Id="rId3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0E08F2E-5F06-4CE2-A139-452A1382A6F0}" type="datetimeFigureOut">
              <a:rPr lang="en-US"/>
              <a:t>11/25/2024</a:t>
            </a:fld>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828588A-5C4E-401A-AECC-B6F63A9DE965}" type="slidenum">
              <a:rPr/>
              <a:t>‹#›</a:t>
            </a:fld>
            <a:endParaRPr/>
          </a:p>
        </p:txBody>
      </p:sp>
    </p:spTree>
    <p:extLst>
      <p:ext uri="{BB962C8B-B14F-4D97-AF65-F5344CB8AC3E}">
        <p14:creationId xmlns:p14="http://schemas.microsoft.com/office/powerpoint/2010/main" val="105997978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A4C5DC6-1594-414D-9341-ABA08739246C}" type="datetimeFigureOut">
              <a:rPr lang="en-US"/>
              <a:t>11/25/2024</a:t>
            </a:fld>
            <a:endParaRP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542409-6A04-4DC6-AC3A-D3758287A8F2}" type="slidenum">
              <a:rPr/>
              <a:t>‹#›</a:t>
            </a:fld>
            <a:endParaRPr/>
          </a:p>
        </p:txBody>
      </p:sp>
    </p:spTree>
    <p:extLst>
      <p:ext uri="{BB962C8B-B14F-4D97-AF65-F5344CB8AC3E}">
        <p14:creationId xmlns:p14="http://schemas.microsoft.com/office/powerpoint/2010/main" val="25411505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7542409-6A04-4DC6-AC3A-D3758287A8F2}" type="slidenum">
              <a:rPr lang="en-US" smtClean="0"/>
              <a:t>1</a:t>
            </a:fld>
            <a:endParaRPr lang="en-US"/>
          </a:p>
        </p:txBody>
      </p:sp>
    </p:spTree>
    <p:extLst>
      <p:ext uri="{BB962C8B-B14F-4D97-AF65-F5344CB8AC3E}">
        <p14:creationId xmlns:p14="http://schemas.microsoft.com/office/powerpoint/2010/main" val="330082981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9" name="Rectangle 8"/>
          <p:cNvSpPr/>
          <p:nvPr/>
        </p:nvSpPr>
        <p:spPr>
          <a:xfrm>
            <a:off x="1600200" y="0"/>
            <a:ext cx="5029200" cy="59436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ctrTitle"/>
          </p:nvPr>
        </p:nvSpPr>
        <p:spPr>
          <a:xfrm>
            <a:off x="1751777" y="3019706"/>
            <a:ext cx="4846320" cy="2387600"/>
          </a:xfrm>
        </p:spPr>
        <p:txBody>
          <a:bodyPr anchor="b">
            <a:normAutofit/>
          </a:bodyPr>
          <a:lstStyle>
            <a:lvl1pPr algn="l">
              <a:lnSpc>
                <a:spcPct val="90000"/>
              </a:lnSpc>
              <a:defRPr sz="4800">
                <a:solidFill>
                  <a:schemeClr val="bg1"/>
                </a:solidFill>
              </a:defRPr>
            </a:lvl1pPr>
          </a:lstStyle>
          <a:p>
            <a:r>
              <a:rPr lang="en-US"/>
              <a:t>Click to edit Master title style</a:t>
            </a:r>
            <a:endParaRPr/>
          </a:p>
        </p:txBody>
      </p:sp>
      <p:sp>
        <p:nvSpPr>
          <p:cNvPr id="3" name="Subtitle 2"/>
          <p:cNvSpPr>
            <a:spLocks noGrp="1"/>
          </p:cNvSpPr>
          <p:nvPr>
            <p:ph type="subTitle" idx="1"/>
          </p:nvPr>
        </p:nvSpPr>
        <p:spPr>
          <a:xfrm>
            <a:off x="1751777" y="5381894"/>
            <a:ext cx="4846320" cy="448056"/>
          </a:xfrm>
        </p:spPr>
        <p:txBody>
          <a:bodyPr>
            <a:normAutofit/>
          </a:bodyPr>
          <a:lstStyle>
            <a:lvl1pPr marL="0" indent="0" algn="l">
              <a:spcBef>
                <a:spcPts val="0"/>
              </a:spcBef>
              <a:buNone/>
              <a:defRPr sz="1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a:p>
        </p:txBody>
      </p:sp>
      <p:pic>
        <p:nvPicPr>
          <p:cNvPr id="8" name="Picture 7" descr="Puffy white clouds in deep blue sky"/>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0" y="2057400"/>
            <a:ext cx="1490472" cy="3886200"/>
          </a:xfrm>
          <a:prstGeom prst="rect">
            <a:avLst/>
          </a:prstGeom>
        </p:spPr>
      </p:pic>
      <p:pic>
        <p:nvPicPr>
          <p:cNvPr id="10" name="Picture 9" descr="Closeup of plant shoot"/>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6739128" y="2057400"/>
            <a:ext cx="2060767" cy="3886200"/>
          </a:xfrm>
          <a:prstGeom prst="rect">
            <a:avLst/>
          </a:prstGeom>
        </p:spPr>
      </p:pic>
      <p:pic>
        <p:nvPicPr>
          <p:cNvPr id="11" name="Picture 10" descr="Waves"/>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8909623" y="2057400"/>
            <a:ext cx="3282696" cy="3886200"/>
          </a:xfrm>
          <a:prstGeom prst="rect">
            <a:avLst/>
          </a:prstGeom>
        </p:spPr>
      </p:pic>
    </p:spTree>
    <p:extLst>
      <p:ext uri="{BB962C8B-B14F-4D97-AF65-F5344CB8AC3E}">
        <p14:creationId xmlns:p14="http://schemas.microsoft.com/office/powerpoint/2010/main" val="698731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6" name="Slide Number Placeholder 5"/>
          <p:cNvSpPr>
            <a:spLocks noGrp="1"/>
          </p:cNvSpPr>
          <p:nvPr>
            <p:ph type="sldNum" sz="quarter" idx="12"/>
          </p:nvPr>
        </p:nvSpPr>
        <p:spPr/>
        <p:txBody>
          <a:bodyPr/>
          <a:lstStyle/>
          <a:p>
            <a:fld id="{9CD8D479-8942-46E8-A226-A4E01F7A105C}" type="slidenum">
              <a:rPr/>
              <a:t>‹#›</a:t>
            </a:fld>
            <a:endParaRPr/>
          </a:p>
        </p:txBody>
      </p:sp>
      <p:sp>
        <p:nvSpPr>
          <p:cNvPr id="4" name="Date Placeholder 3"/>
          <p:cNvSpPr>
            <a:spLocks noGrp="1"/>
          </p:cNvSpPr>
          <p:nvPr>
            <p:ph type="dt" sz="half" idx="10"/>
          </p:nvPr>
        </p:nvSpPr>
        <p:spPr/>
        <p:txBody>
          <a:bodyPr/>
          <a:lstStyle/>
          <a:p>
            <a:fld id="{C9B55A74-0919-413E-865C-E0E8D1722ED7}" type="datetime1">
              <a:rPr lang="en-US" smtClean="0"/>
              <a:pPr/>
              <a:t>11/25/2024</a:t>
            </a:fld>
            <a:endParaRPr lang="en-US" dirty="0"/>
          </a:p>
        </p:txBody>
      </p:sp>
      <p:sp>
        <p:nvSpPr>
          <p:cNvPr id="5" name="Footer Placeholder 4"/>
          <p:cNvSpPr>
            <a:spLocks noGrp="1"/>
          </p:cNvSpPr>
          <p:nvPr>
            <p:ph type="ftr" sz="quarter" idx="11"/>
          </p:nvPr>
        </p:nvSpPr>
        <p:spPr/>
        <p:txBody>
          <a:bodyPr/>
          <a:lstStyle>
            <a:lvl1pPr>
              <a:defRPr/>
            </a:lvl1pPr>
          </a:lstStyle>
          <a:p>
            <a:r>
              <a:rPr lang="en-US" dirty="0"/>
              <a:t>Add a footer</a:t>
            </a:r>
          </a:p>
        </p:txBody>
      </p:sp>
    </p:spTree>
    <p:extLst>
      <p:ext uri="{BB962C8B-B14F-4D97-AF65-F5344CB8AC3E}">
        <p14:creationId xmlns:p14="http://schemas.microsoft.com/office/powerpoint/2010/main" val="720709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190500"/>
            <a:ext cx="2057400" cy="5986463"/>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838200" y="190500"/>
            <a:ext cx="7734300" cy="59864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6" name="Slide Number Placeholder 5"/>
          <p:cNvSpPr>
            <a:spLocks noGrp="1"/>
          </p:cNvSpPr>
          <p:nvPr>
            <p:ph type="sldNum" sz="quarter" idx="12"/>
          </p:nvPr>
        </p:nvSpPr>
        <p:spPr/>
        <p:txBody>
          <a:bodyPr/>
          <a:lstStyle/>
          <a:p>
            <a:fld id="{9CD8D479-8942-46E8-A226-A4E01F7A105C}" type="slidenum">
              <a:rPr/>
              <a:t>‹#›</a:t>
            </a:fld>
            <a:endParaRPr/>
          </a:p>
        </p:txBody>
      </p:sp>
      <p:sp>
        <p:nvSpPr>
          <p:cNvPr id="4" name="Date Placeholder 3"/>
          <p:cNvSpPr>
            <a:spLocks noGrp="1"/>
          </p:cNvSpPr>
          <p:nvPr>
            <p:ph type="dt" sz="half" idx="10"/>
          </p:nvPr>
        </p:nvSpPr>
        <p:spPr/>
        <p:txBody>
          <a:bodyPr/>
          <a:lstStyle/>
          <a:p>
            <a:fld id="{25BFE46A-5893-4F80-829A-F37AF8AAC03B}" type="datetime1">
              <a:rPr lang="en-US" smtClean="0"/>
              <a:pPr/>
              <a:t>11/25/2024</a:t>
            </a:fld>
            <a:endParaRPr lang="en-US" dirty="0"/>
          </a:p>
        </p:txBody>
      </p:sp>
      <p:sp>
        <p:nvSpPr>
          <p:cNvPr id="5" name="Footer Placeholder 4"/>
          <p:cNvSpPr>
            <a:spLocks noGrp="1"/>
          </p:cNvSpPr>
          <p:nvPr>
            <p:ph type="ftr" sz="quarter" idx="11"/>
          </p:nvPr>
        </p:nvSpPr>
        <p:spPr/>
        <p:txBody>
          <a:bodyPr/>
          <a:lstStyle>
            <a:lvl1pPr>
              <a:defRPr/>
            </a:lvl1pPr>
          </a:lstStyle>
          <a:p>
            <a:r>
              <a:rPr lang="en-US" dirty="0"/>
              <a:t>Add a footer</a:t>
            </a:r>
          </a:p>
        </p:txBody>
      </p:sp>
    </p:spTree>
    <p:extLst>
      <p:ext uri="{BB962C8B-B14F-4D97-AF65-F5344CB8AC3E}">
        <p14:creationId xmlns:p14="http://schemas.microsoft.com/office/powerpoint/2010/main" val="10210142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6" name="Slide Number Placeholder 5"/>
          <p:cNvSpPr>
            <a:spLocks noGrp="1"/>
          </p:cNvSpPr>
          <p:nvPr>
            <p:ph type="sldNum" sz="quarter" idx="12"/>
          </p:nvPr>
        </p:nvSpPr>
        <p:spPr/>
        <p:txBody>
          <a:bodyPr/>
          <a:lstStyle/>
          <a:p>
            <a:fld id="{9CD8D479-8942-46E8-A226-A4E01F7A105C}" type="slidenum">
              <a:rPr/>
              <a:t>‹#›</a:t>
            </a:fld>
            <a:endParaRPr/>
          </a:p>
        </p:txBody>
      </p:sp>
      <p:sp>
        <p:nvSpPr>
          <p:cNvPr id="4" name="Date Placeholder 3"/>
          <p:cNvSpPr>
            <a:spLocks noGrp="1"/>
          </p:cNvSpPr>
          <p:nvPr>
            <p:ph type="dt" sz="half" idx="10"/>
          </p:nvPr>
        </p:nvSpPr>
        <p:spPr/>
        <p:txBody>
          <a:bodyPr/>
          <a:lstStyle/>
          <a:p>
            <a:fld id="{6DD1B487-36FD-4CED-B07A-1A81FC6540B1}" type="datetime1">
              <a:rPr lang="en-US" smtClean="0"/>
              <a:pPr/>
              <a:t>11/25/2024</a:t>
            </a:fld>
            <a:endParaRPr lang="en-US" dirty="0"/>
          </a:p>
        </p:txBody>
      </p:sp>
      <p:sp>
        <p:nvSpPr>
          <p:cNvPr id="5" name="Footer Placeholder 4"/>
          <p:cNvSpPr>
            <a:spLocks noGrp="1"/>
          </p:cNvSpPr>
          <p:nvPr>
            <p:ph type="ftr" sz="quarter" idx="11"/>
          </p:nvPr>
        </p:nvSpPr>
        <p:spPr/>
        <p:txBody>
          <a:bodyPr/>
          <a:lstStyle>
            <a:lvl1pPr>
              <a:defRPr/>
            </a:lvl1pPr>
          </a:lstStyle>
          <a:p>
            <a:r>
              <a:rPr lang="en-US" dirty="0"/>
              <a:t>Add a footer</a:t>
            </a:r>
          </a:p>
        </p:txBody>
      </p:sp>
    </p:spTree>
    <p:extLst>
      <p:ext uri="{BB962C8B-B14F-4D97-AF65-F5344CB8AC3E}">
        <p14:creationId xmlns:p14="http://schemas.microsoft.com/office/powerpoint/2010/main" val="3405116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8" name="Rectangle 7"/>
          <p:cNvSpPr/>
          <p:nvPr/>
        </p:nvSpPr>
        <p:spPr>
          <a:xfrm>
            <a:off x="1600199" y="2059146"/>
            <a:ext cx="7199696" cy="38862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1751777" y="2263913"/>
            <a:ext cx="6949440" cy="3143393"/>
          </a:xfrm>
        </p:spPr>
        <p:txBody>
          <a:bodyPr anchor="b"/>
          <a:lstStyle>
            <a:lvl1pPr>
              <a:defRPr sz="6000">
                <a:solidFill>
                  <a:schemeClr val="bg1"/>
                </a:solidFill>
              </a:defRPr>
            </a:lvl1pPr>
          </a:lstStyle>
          <a:p>
            <a:r>
              <a:rPr lang="en-US"/>
              <a:t>Click to edit Master title style</a:t>
            </a:r>
            <a:endParaRPr/>
          </a:p>
        </p:txBody>
      </p:sp>
      <p:sp>
        <p:nvSpPr>
          <p:cNvPr id="3" name="Text Placeholder 2"/>
          <p:cNvSpPr>
            <a:spLocks noGrp="1"/>
          </p:cNvSpPr>
          <p:nvPr>
            <p:ph type="body" idx="1"/>
          </p:nvPr>
        </p:nvSpPr>
        <p:spPr>
          <a:xfrm>
            <a:off x="1751777" y="5381893"/>
            <a:ext cx="6949440" cy="449523"/>
          </a:xfrm>
        </p:spPr>
        <p:txBody>
          <a:bodyPr/>
          <a:lstStyle>
            <a:lvl1pPr marL="0" indent="0">
              <a:spcBef>
                <a:spcPts val="0"/>
              </a:spcBef>
              <a:buNone/>
              <a:defRPr sz="2400">
                <a:solidFill>
                  <a:schemeClr val="bg1"/>
                </a:solidFill>
              </a:defRPr>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pic>
        <p:nvPicPr>
          <p:cNvPr id="11" name="Picture 10" descr="Closeup of green plants"/>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0" y="2059146"/>
            <a:ext cx="1490472" cy="3886200"/>
          </a:xfrm>
          <a:prstGeom prst="rect">
            <a:avLst/>
          </a:prstGeom>
        </p:spPr>
      </p:pic>
      <p:pic>
        <p:nvPicPr>
          <p:cNvPr id="9" name="Picture 8" descr="Waves"/>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8909623" y="2059146"/>
            <a:ext cx="3282696" cy="3886200"/>
          </a:xfrm>
          <a:prstGeom prst="rect">
            <a:avLst/>
          </a:prstGeom>
        </p:spPr>
      </p:pic>
    </p:spTree>
    <p:extLst>
      <p:ext uri="{BB962C8B-B14F-4D97-AF65-F5344CB8AC3E}">
        <p14:creationId xmlns:p14="http://schemas.microsoft.com/office/powerpoint/2010/main" val="1289894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3768">
          <p15:clr>
            <a:srgbClr val="FDE53C"/>
          </p15:clr>
        </p15:guide>
        <p15:guide id="2" orient="horz" pos="1296">
          <p15:clr>
            <a:srgbClr val="FDE53C"/>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409700" y="1556281"/>
            <a:ext cx="4610099" cy="4620682"/>
          </a:xfrm>
        </p:spPr>
        <p:txBody>
          <a:bodyPr/>
          <a:lstStyle>
            <a:lvl1pPr>
              <a:defRPr sz="22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Content Placeholder 3"/>
          <p:cNvSpPr>
            <a:spLocks noGrp="1"/>
          </p:cNvSpPr>
          <p:nvPr>
            <p:ph sz="half" idx="2"/>
          </p:nvPr>
        </p:nvSpPr>
        <p:spPr>
          <a:xfrm>
            <a:off x="6172200" y="1556281"/>
            <a:ext cx="4609775" cy="4620682"/>
          </a:xfrm>
        </p:spPr>
        <p:txBody>
          <a:bodyPr/>
          <a:lstStyle>
            <a:lvl1pPr>
              <a:defRPr sz="22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7" name="Slide Number Placeholder 6"/>
          <p:cNvSpPr>
            <a:spLocks noGrp="1"/>
          </p:cNvSpPr>
          <p:nvPr>
            <p:ph type="sldNum" sz="quarter" idx="12"/>
          </p:nvPr>
        </p:nvSpPr>
        <p:spPr/>
        <p:txBody>
          <a:bodyPr/>
          <a:lstStyle/>
          <a:p>
            <a:fld id="{9CD8D479-8942-46E8-A226-A4E01F7A105C}" type="slidenum">
              <a:rPr/>
              <a:t>‹#›</a:t>
            </a:fld>
            <a:endParaRPr/>
          </a:p>
        </p:txBody>
      </p:sp>
      <p:sp>
        <p:nvSpPr>
          <p:cNvPr id="5" name="Date Placeholder 4"/>
          <p:cNvSpPr>
            <a:spLocks noGrp="1"/>
          </p:cNvSpPr>
          <p:nvPr>
            <p:ph type="dt" sz="half" idx="10"/>
          </p:nvPr>
        </p:nvSpPr>
        <p:spPr/>
        <p:txBody>
          <a:bodyPr/>
          <a:lstStyle/>
          <a:p>
            <a:fld id="{93A66BA0-BF77-43AC-894A-20AD8220B887}" type="datetime1">
              <a:rPr lang="en-US" smtClean="0"/>
              <a:pPr/>
              <a:t>11/25/2024</a:t>
            </a:fld>
            <a:endParaRPr lang="en-US" dirty="0"/>
          </a:p>
        </p:txBody>
      </p:sp>
      <p:sp>
        <p:nvSpPr>
          <p:cNvPr id="6" name="Footer Placeholder 5"/>
          <p:cNvSpPr>
            <a:spLocks noGrp="1"/>
          </p:cNvSpPr>
          <p:nvPr>
            <p:ph type="ftr" sz="quarter" idx="11"/>
          </p:nvPr>
        </p:nvSpPr>
        <p:spPr/>
        <p:txBody>
          <a:bodyPr/>
          <a:lstStyle>
            <a:lvl1pPr>
              <a:defRPr/>
            </a:lvl1pPr>
          </a:lstStyle>
          <a:p>
            <a:r>
              <a:rPr lang="en-US" dirty="0"/>
              <a:t>Add a footer</a:t>
            </a:r>
          </a:p>
        </p:txBody>
      </p:sp>
    </p:spTree>
    <p:extLst>
      <p:ext uri="{BB962C8B-B14F-4D97-AF65-F5344CB8AC3E}">
        <p14:creationId xmlns:p14="http://schemas.microsoft.com/office/powerpoint/2010/main" val="2781687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endParaRPr dirty="0"/>
          </a:p>
        </p:txBody>
      </p:sp>
      <p:sp>
        <p:nvSpPr>
          <p:cNvPr id="3" name="Text Placeholder 2"/>
          <p:cNvSpPr>
            <a:spLocks noGrp="1"/>
          </p:cNvSpPr>
          <p:nvPr>
            <p:ph type="body" idx="1"/>
          </p:nvPr>
        </p:nvSpPr>
        <p:spPr>
          <a:xfrm>
            <a:off x="1409699" y="1554480"/>
            <a:ext cx="4608576" cy="823912"/>
          </a:xfrm>
        </p:spPr>
        <p:txBody>
          <a:bodyPr anchor="b">
            <a:normAutofit/>
          </a:bodyPr>
          <a:lstStyle>
            <a:lvl1pPr marL="0" indent="0">
              <a:spcBef>
                <a:spcPts val="0"/>
              </a:spcBef>
              <a:buNone/>
              <a:defRPr sz="2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09699" y="2434147"/>
            <a:ext cx="4608576" cy="3811271"/>
          </a:xfrm>
        </p:spPr>
        <p:txBody>
          <a:bodyPr/>
          <a:lstStyle>
            <a:lvl1pPr>
              <a:defRPr sz="22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Text Placeholder 4"/>
          <p:cNvSpPr>
            <a:spLocks noGrp="1"/>
          </p:cNvSpPr>
          <p:nvPr>
            <p:ph type="body" sz="quarter" idx="3"/>
          </p:nvPr>
        </p:nvSpPr>
        <p:spPr>
          <a:xfrm>
            <a:off x="6172200" y="1554480"/>
            <a:ext cx="4610100" cy="823912"/>
          </a:xfrm>
        </p:spPr>
        <p:txBody>
          <a:bodyPr anchor="b">
            <a:normAutofit/>
          </a:bodyPr>
          <a:lstStyle>
            <a:lvl1pPr marL="0" indent="0">
              <a:spcBef>
                <a:spcPts val="0"/>
              </a:spcBef>
              <a:buNone/>
              <a:defRPr sz="2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434147"/>
            <a:ext cx="4610100" cy="3811271"/>
          </a:xfrm>
        </p:spPr>
        <p:txBody>
          <a:bodyPr/>
          <a:lstStyle>
            <a:lvl1pPr>
              <a:defRPr sz="22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9" name="Slide Number Placeholder 8"/>
          <p:cNvSpPr>
            <a:spLocks noGrp="1"/>
          </p:cNvSpPr>
          <p:nvPr>
            <p:ph type="sldNum" sz="quarter" idx="12"/>
          </p:nvPr>
        </p:nvSpPr>
        <p:spPr/>
        <p:txBody>
          <a:bodyPr/>
          <a:lstStyle/>
          <a:p>
            <a:fld id="{9CD8D479-8942-46E8-A226-A4E01F7A105C}" type="slidenum">
              <a:rPr/>
              <a:t>‹#›</a:t>
            </a:fld>
            <a:endParaRPr dirty="0"/>
          </a:p>
        </p:txBody>
      </p:sp>
      <p:sp>
        <p:nvSpPr>
          <p:cNvPr id="7" name="Date Placeholder 6"/>
          <p:cNvSpPr>
            <a:spLocks noGrp="1"/>
          </p:cNvSpPr>
          <p:nvPr>
            <p:ph type="dt" sz="half" idx="10"/>
          </p:nvPr>
        </p:nvSpPr>
        <p:spPr/>
        <p:txBody>
          <a:bodyPr/>
          <a:lstStyle/>
          <a:p>
            <a:fld id="{94C81B4D-F060-418E-A958-B2BDC1A258F8}" type="datetime1">
              <a:rPr lang="en-US" smtClean="0"/>
              <a:pPr/>
              <a:t>11/25/2024</a:t>
            </a:fld>
            <a:endParaRPr lang="en-US" dirty="0"/>
          </a:p>
        </p:txBody>
      </p:sp>
      <p:sp>
        <p:nvSpPr>
          <p:cNvPr id="8" name="Footer Placeholder 7"/>
          <p:cNvSpPr>
            <a:spLocks noGrp="1"/>
          </p:cNvSpPr>
          <p:nvPr>
            <p:ph type="ftr" sz="quarter" idx="11"/>
          </p:nvPr>
        </p:nvSpPr>
        <p:spPr/>
        <p:txBody>
          <a:bodyPr/>
          <a:lstStyle>
            <a:lvl1pPr>
              <a:defRPr/>
            </a:lvl1pPr>
          </a:lstStyle>
          <a:p>
            <a:r>
              <a:rPr lang="en-US" dirty="0"/>
              <a:t>Add a footer</a:t>
            </a:r>
          </a:p>
        </p:txBody>
      </p:sp>
    </p:spTree>
    <p:extLst>
      <p:ext uri="{BB962C8B-B14F-4D97-AF65-F5344CB8AC3E}">
        <p14:creationId xmlns:p14="http://schemas.microsoft.com/office/powerpoint/2010/main" val="2827180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5" name="Slide Number Placeholder 4"/>
          <p:cNvSpPr>
            <a:spLocks noGrp="1"/>
          </p:cNvSpPr>
          <p:nvPr>
            <p:ph type="sldNum" sz="quarter" idx="12"/>
          </p:nvPr>
        </p:nvSpPr>
        <p:spPr/>
        <p:txBody>
          <a:bodyPr/>
          <a:lstStyle/>
          <a:p>
            <a:fld id="{9CD8D479-8942-46E8-A226-A4E01F7A105C}" type="slidenum">
              <a:rPr/>
              <a:t>‹#›</a:t>
            </a:fld>
            <a:endParaRPr/>
          </a:p>
        </p:txBody>
      </p:sp>
      <p:sp>
        <p:nvSpPr>
          <p:cNvPr id="3" name="Date Placeholder 2"/>
          <p:cNvSpPr>
            <a:spLocks noGrp="1"/>
          </p:cNvSpPr>
          <p:nvPr>
            <p:ph type="dt" sz="half" idx="10"/>
          </p:nvPr>
        </p:nvSpPr>
        <p:spPr/>
        <p:txBody>
          <a:bodyPr/>
          <a:lstStyle/>
          <a:p>
            <a:fld id="{9386AC23-C97B-41FB-9B89-C7FE0FB631CA}" type="datetime1">
              <a:rPr lang="en-US" smtClean="0"/>
              <a:pPr/>
              <a:t>11/25/2024</a:t>
            </a:fld>
            <a:endParaRPr lang="en-US" dirty="0"/>
          </a:p>
        </p:txBody>
      </p:sp>
      <p:sp>
        <p:nvSpPr>
          <p:cNvPr id="4" name="Footer Placeholder 3"/>
          <p:cNvSpPr>
            <a:spLocks noGrp="1"/>
          </p:cNvSpPr>
          <p:nvPr>
            <p:ph type="ftr" sz="quarter" idx="11"/>
          </p:nvPr>
        </p:nvSpPr>
        <p:spPr/>
        <p:txBody>
          <a:bodyPr/>
          <a:lstStyle>
            <a:lvl1pPr>
              <a:defRPr/>
            </a:lvl1pPr>
          </a:lstStyle>
          <a:p>
            <a:r>
              <a:rPr lang="en-US" dirty="0"/>
              <a:t>Add a footer</a:t>
            </a:r>
          </a:p>
        </p:txBody>
      </p:sp>
    </p:spTree>
    <p:extLst>
      <p:ext uri="{BB962C8B-B14F-4D97-AF65-F5344CB8AC3E}">
        <p14:creationId xmlns:p14="http://schemas.microsoft.com/office/powerpoint/2010/main" val="2465877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9CD8D479-8942-46E8-A226-A4E01F7A105C}" type="slidenum">
              <a:rPr/>
              <a:t>‹#›</a:t>
            </a:fld>
            <a:endParaRPr/>
          </a:p>
        </p:txBody>
      </p:sp>
      <p:sp>
        <p:nvSpPr>
          <p:cNvPr id="2" name="Date Placeholder 1"/>
          <p:cNvSpPr>
            <a:spLocks noGrp="1"/>
          </p:cNvSpPr>
          <p:nvPr>
            <p:ph type="dt" sz="half" idx="10"/>
          </p:nvPr>
        </p:nvSpPr>
        <p:spPr/>
        <p:txBody>
          <a:bodyPr/>
          <a:lstStyle/>
          <a:p>
            <a:fld id="{C81B9673-AC7F-4F1F-84E4-F0E5EAAE106D}" type="datetime1">
              <a:rPr lang="en-US" smtClean="0"/>
              <a:pPr/>
              <a:t>11/25/2024</a:t>
            </a:fld>
            <a:endParaRPr lang="en-US" dirty="0"/>
          </a:p>
        </p:txBody>
      </p:sp>
      <p:sp>
        <p:nvSpPr>
          <p:cNvPr id="3" name="Footer Placeholder 2"/>
          <p:cNvSpPr>
            <a:spLocks noGrp="1"/>
          </p:cNvSpPr>
          <p:nvPr>
            <p:ph type="ftr" sz="quarter" idx="11"/>
          </p:nvPr>
        </p:nvSpPr>
        <p:spPr/>
        <p:txBody>
          <a:bodyPr/>
          <a:lstStyle>
            <a:lvl1pPr>
              <a:defRPr/>
            </a:lvl1pPr>
          </a:lstStyle>
          <a:p>
            <a:r>
              <a:rPr lang="en-US" dirty="0"/>
              <a:t>Add a footer</a:t>
            </a:r>
          </a:p>
        </p:txBody>
      </p:sp>
    </p:spTree>
    <p:extLst>
      <p:ext uri="{BB962C8B-B14F-4D97-AF65-F5344CB8AC3E}">
        <p14:creationId xmlns:p14="http://schemas.microsoft.com/office/powerpoint/2010/main" val="11073937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682434" y="919616"/>
            <a:ext cx="4155622" cy="2532888"/>
          </a:xfrm>
        </p:spPr>
        <p:txBody>
          <a:bodyPr anchor="b"/>
          <a:lstStyle>
            <a:lvl1pPr>
              <a:defRPr sz="3200"/>
            </a:lvl1pPr>
          </a:lstStyle>
          <a:p>
            <a:r>
              <a:rPr lang="en-US"/>
              <a:t>Click to edit Master title style</a:t>
            </a:r>
            <a:endParaRPr/>
          </a:p>
        </p:txBody>
      </p:sp>
      <p:sp>
        <p:nvSpPr>
          <p:cNvPr id="3" name="Content Placeholder 2"/>
          <p:cNvSpPr>
            <a:spLocks noGrp="1"/>
          </p:cNvSpPr>
          <p:nvPr>
            <p:ph idx="1"/>
          </p:nvPr>
        </p:nvSpPr>
        <p:spPr>
          <a:xfrm>
            <a:off x="1409699" y="915923"/>
            <a:ext cx="5216979" cy="5065776"/>
          </a:xfrm>
        </p:spPr>
        <p:txBody>
          <a:bodyPr/>
          <a:lstStyle>
            <a:lvl1pPr>
              <a:defRPr sz="22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Text Placeholder 3"/>
          <p:cNvSpPr>
            <a:spLocks noGrp="1"/>
          </p:cNvSpPr>
          <p:nvPr>
            <p:ph type="body" sz="half" idx="2"/>
          </p:nvPr>
        </p:nvSpPr>
        <p:spPr>
          <a:xfrm>
            <a:off x="6682434" y="3502152"/>
            <a:ext cx="4155622" cy="2479548"/>
          </a:xfrm>
        </p:spPr>
        <p:txBody>
          <a:bodyPr>
            <a:normAutofit/>
          </a:bodyPr>
          <a:lstStyle>
            <a:lvl1pPr marL="0" indent="0">
              <a:spcBef>
                <a:spcPts val="900"/>
              </a:spcBef>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7" name="Slide Number Placeholder 6"/>
          <p:cNvSpPr>
            <a:spLocks noGrp="1"/>
          </p:cNvSpPr>
          <p:nvPr>
            <p:ph type="sldNum" sz="quarter" idx="12"/>
          </p:nvPr>
        </p:nvSpPr>
        <p:spPr/>
        <p:txBody>
          <a:bodyPr/>
          <a:lstStyle/>
          <a:p>
            <a:fld id="{9CD8D479-8942-46E8-A226-A4E01F7A105C}" type="slidenum">
              <a:rPr/>
              <a:t>‹#›</a:t>
            </a:fld>
            <a:endParaRPr/>
          </a:p>
        </p:txBody>
      </p:sp>
      <p:sp>
        <p:nvSpPr>
          <p:cNvPr id="5" name="Date Placeholder 4"/>
          <p:cNvSpPr>
            <a:spLocks noGrp="1"/>
          </p:cNvSpPr>
          <p:nvPr>
            <p:ph type="dt" sz="half" idx="10"/>
          </p:nvPr>
        </p:nvSpPr>
        <p:spPr/>
        <p:txBody>
          <a:bodyPr/>
          <a:lstStyle/>
          <a:p>
            <a:fld id="{BA2A3310-D664-4933-9402-AB5DB0887727}" type="datetime1">
              <a:rPr lang="en-US" smtClean="0"/>
              <a:pPr/>
              <a:t>11/25/2024</a:t>
            </a:fld>
            <a:endParaRPr lang="en-US" dirty="0"/>
          </a:p>
        </p:txBody>
      </p:sp>
      <p:sp>
        <p:nvSpPr>
          <p:cNvPr id="6" name="Footer Placeholder 5"/>
          <p:cNvSpPr>
            <a:spLocks noGrp="1"/>
          </p:cNvSpPr>
          <p:nvPr>
            <p:ph type="ftr" sz="quarter" idx="11"/>
          </p:nvPr>
        </p:nvSpPr>
        <p:spPr/>
        <p:txBody>
          <a:bodyPr/>
          <a:lstStyle>
            <a:lvl1pPr>
              <a:defRPr/>
            </a:lvl1pPr>
          </a:lstStyle>
          <a:p>
            <a:r>
              <a:rPr lang="en-US" dirty="0"/>
              <a:t>Add a footer</a:t>
            </a:r>
          </a:p>
        </p:txBody>
      </p:sp>
    </p:spTree>
    <p:extLst>
      <p:ext uri="{BB962C8B-B14F-4D97-AF65-F5344CB8AC3E}">
        <p14:creationId xmlns:p14="http://schemas.microsoft.com/office/powerpoint/2010/main" val="3023549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682435" y="919616"/>
            <a:ext cx="4155622" cy="2532888"/>
          </a:xfrm>
        </p:spPr>
        <p:txBody>
          <a:bodyPr anchor="b"/>
          <a:lstStyle>
            <a:lvl1pPr>
              <a:defRPr sz="3200"/>
            </a:lvl1pPr>
          </a:lstStyle>
          <a:p>
            <a:r>
              <a:rPr lang="en-US"/>
              <a:t>Click to edit Master title style</a:t>
            </a:r>
            <a:endParaRPr dirty="0"/>
          </a:p>
        </p:txBody>
      </p:sp>
      <p:sp>
        <p:nvSpPr>
          <p:cNvPr id="3" name="Picture Placeholder 2" descr="An empty placeholder to add an image. Click on the placeholder and select the image that you wish to add"/>
          <p:cNvSpPr>
            <a:spLocks noGrp="1"/>
          </p:cNvSpPr>
          <p:nvPr>
            <p:ph type="pic" idx="1"/>
          </p:nvPr>
        </p:nvSpPr>
        <p:spPr>
          <a:xfrm>
            <a:off x="0" y="915923"/>
            <a:ext cx="6626677" cy="5065776"/>
          </a:xfrm>
        </p:spPr>
        <p:txBody>
          <a:bodyPr tIns="1371600">
            <a:normAutofit/>
          </a:bodyPr>
          <a:lstStyle>
            <a:lvl1pPr marL="0" indent="0" algn="ctr">
              <a:spcBef>
                <a:spcPts val="0"/>
              </a:spcBef>
              <a:buNone/>
              <a:defRPr sz="2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4" name="Text Placeholder 3"/>
          <p:cNvSpPr>
            <a:spLocks noGrp="1"/>
          </p:cNvSpPr>
          <p:nvPr>
            <p:ph type="body" sz="half" idx="2"/>
          </p:nvPr>
        </p:nvSpPr>
        <p:spPr>
          <a:xfrm>
            <a:off x="6682435" y="3502152"/>
            <a:ext cx="4155622" cy="2479547"/>
          </a:xfrm>
        </p:spPr>
        <p:txBody>
          <a:bodyPr>
            <a:normAutofit/>
          </a:bodyPr>
          <a:lstStyle>
            <a:lvl1pPr marL="0" indent="0">
              <a:spcBef>
                <a:spcPts val="900"/>
              </a:spcBef>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7" name="Slide Number Placeholder 6"/>
          <p:cNvSpPr>
            <a:spLocks noGrp="1"/>
          </p:cNvSpPr>
          <p:nvPr>
            <p:ph type="sldNum" sz="quarter" idx="12"/>
          </p:nvPr>
        </p:nvSpPr>
        <p:spPr/>
        <p:txBody>
          <a:bodyPr/>
          <a:lstStyle/>
          <a:p>
            <a:fld id="{9CD8D479-8942-46E8-A226-A4E01F7A105C}" type="slidenum">
              <a:rPr/>
              <a:t>‹#›</a:t>
            </a:fld>
            <a:endParaRPr/>
          </a:p>
        </p:txBody>
      </p:sp>
      <p:sp>
        <p:nvSpPr>
          <p:cNvPr id="5" name="Date Placeholder 4"/>
          <p:cNvSpPr>
            <a:spLocks noGrp="1"/>
          </p:cNvSpPr>
          <p:nvPr>
            <p:ph type="dt" sz="half" idx="10"/>
          </p:nvPr>
        </p:nvSpPr>
        <p:spPr/>
        <p:txBody>
          <a:bodyPr/>
          <a:lstStyle/>
          <a:p>
            <a:fld id="{E1447A63-5E3D-469C-A0D1-119323F4F95E}" type="datetime1">
              <a:rPr lang="en-US" smtClean="0"/>
              <a:pPr/>
              <a:t>11/25/2024</a:t>
            </a:fld>
            <a:endParaRPr lang="en-US" dirty="0"/>
          </a:p>
        </p:txBody>
      </p:sp>
      <p:sp>
        <p:nvSpPr>
          <p:cNvPr id="6" name="Footer Placeholder 5"/>
          <p:cNvSpPr>
            <a:spLocks noGrp="1"/>
          </p:cNvSpPr>
          <p:nvPr>
            <p:ph type="ftr" sz="quarter" idx="11"/>
          </p:nvPr>
        </p:nvSpPr>
        <p:spPr/>
        <p:txBody>
          <a:bodyPr/>
          <a:lstStyle>
            <a:lvl1pPr>
              <a:defRPr/>
            </a:lvl1pPr>
          </a:lstStyle>
          <a:p>
            <a:r>
              <a:rPr lang="en-US" dirty="0"/>
              <a:t>Add a footer</a:t>
            </a:r>
          </a:p>
        </p:txBody>
      </p:sp>
    </p:spTree>
    <p:extLst>
      <p:ext uri="{BB962C8B-B14F-4D97-AF65-F5344CB8AC3E}">
        <p14:creationId xmlns:p14="http://schemas.microsoft.com/office/powerpoint/2010/main" val="216422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userDrawn="1"/>
        </p:nvSpPr>
        <p:spPr>
          <a:xfrm>
            <a:off x="0" y="6629400"/>
            <a:ext cx="1499616" cy="228600"/>
          </a:xfrm>
          <a:prstGeom prst="rect">
            <a:avLst/>
          </a:prstGeom>
          <a:gradFill>
            <a:gsLst>
              <a:gs pos="0">
                <a:schemeClr val="accent1">
                  <a:lumMod val="15000"/>
                  <a:lumOff val="85000"/>
                </a:schemeClr>
              </a:gs>
              <a:gs pos="100000">
                <a:schemeClr val="accent1">
                  <a:lumMod val="15000"/>
                  <a:lumOff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Rectangle 10"/>
          <p:cNvSpPr/>
          <p:nvPr/>
        </p:nvSpPr>
        <p:spPr>
          <a:xfrm>
            <a:off x="1609344" y="6629400"/>
            <a:ext cx="10582656" cy="228600"/>
          </a:xfrm>
          <a:prstGeom prst="rect">
            <a:avLst/>
          </a:prstGeom>
          <a:gradFill>
            <a:gsLst>
              <a:gs pos="0">
                <a:schemeClr val="accent1">
                  <a:lumMod val="35000"/>
                  <a:lumOff val="65000"/>
                </a:schemeClr>
              </a:gs>
              <a:gs pos="100000">
                <a:schemeClr val="accent1">
                  <a:lumMod val="35000"/>
                  <a:lumOff val="6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solidFill>
                <a:schemeClr val="accent1">
                  <a:lumMod val="75000"/>
                </a:schemeClr>
              </a:solidFill>
            </a:endParaRPr>
          </a:p>
        </p:txBody>
      </p:sp>
      <p:sp>
        <p:nvSpPr>
          <p:cNvPr id="2" name="Title Placeholder 1"/>
          <p:cNvSpPr>
            <a:spLocks noGrp="1"/>
          </p:cNvSpPr>
          <p:nvPr>
            <p:ph type="title"/>
          </p:nvPr>
        </p:nvSpPr>
        <p:spPr>
          <a:xfrm>
            <a:off x="1410026" y="276087"/>
            <a:ext cx="9371949" cy="1183566"/>
          </a:xfrm>
          <a:prstGeom prst="rect">
            <a:avLst/>
          </a:prstGeom>
        </p:spPr>
        <p:txBody>
          <a:bodyPr vert="horz" lIns="91440" tIns="45720" rIns="91440" bIns="45720" rtlCol="0" anchor="b">
            <a:normAutofit/>
          </a:bodyPr>
          <a:lstStyle/>
          <a:p>
            <a:r>
              <a:rPr lang="en-US"/>
              <a:t>Click to edit Master title style</a:t>
            </a:r>
            <a:endParaRPr dirty="0"/>
          </a:p>
        </p:txBody>
      </p:sp>
      <p:sp>
        <p:nvSpPr>
          <p:cNvPr id="3" name="Text Placeholder 2"/>
          <p:cNvSpPr>
            <a:spLocks noGrp="1"/>
          </p:cNvSpPr>
          <p:nvPr>
            <p:ph type="body" idx="1"/>
          </p:nvPr>
        </p:nvSpPr>
        <p:spPr>
          <a:xfrm>
            <a:off x="1410027" y="1566001"/>
            <a:ext cx="9371948" cy="462068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6" name="Slide Number Placeholder 5"/>
          <p:cNvSpPr>
            <a:spLocks noGrp="1"/>
          </p:cNvSpPr>
          <p:nvPr>
            <p:ph type="sldNum" sz="quarter" idx="4"/>
          </p:nvPr>
        </p:nvSpPr>
        <p:spPr>
          <a:xfrm>
            <a:off x="0" y="6629400"/>
            <a:ext cx="410402" cy="228600"/>
          </a:xfrm>
          <a:prstGeom prst="rect">
            <a:avLst/>
          </a:prstGeom>
        </p:spPr>
        <p:txBody>
          <a:bodyPr vert="horz" lIns="91440" tIns="45720" rIns="91440" bIns="45720" rtlCol="0" anchor="ctr"/>
          <a:lstStyle>
            <a:lvl1pPr algn="r">
              <a:defRPr sz="1100">
                <a:solidFill>
                  <a:schemeClr val="accent1">
                    <a:lumMod val="50000"/>
                  </a:schemeClr>
                </a:solidFill>
              </a:defRPr>
            </a:lvl1pPr>
          </a:lstStyle>
          <a:p>
            <a:fld id="{9CD8D479-8942-46E8-A226-A4E01F7A105C}" type="slidenum">
              <a:rPr lang="en-US" smtClean="0"/>
              <a:pPr/>
              <a:t>‹#›</a:t>
            </a:fld>
            <a:endParaRPr lang="en-US" dirty="0"/>
          </a:p>
        </p:txBody>
      </p:sp>
      <p:sp>
        <p:nvSpPr>
          <p:cNvPr id="4" name="Date Placeholder 3"/>
          <p:cNvSpPr>
            <a:spLocks noGrp="1"/>
          </p:cNvSpPr>
          <p:nvPr>
            <p:ph type="dt" sz="half" idx="2"/>
          </p:nvPr>
        </p:nvSpPr>
        <p:spPr>
          <a:xfrm>
            <a:off x="453403" y="6629400"/>
            <a:ext cx="1000662" cy="228600"/>
          </a:xfrm>
          <a:prstGeom prst="rect">
            <a:avLst/>
          </a:prstGeom>
        </p:spPr>
        <p:txBody>
          <a:bodyPr vert="horz" lIns="91440" tIns="45720" rIns="91440" bIns="45720" rtlCol="0" anchor="ctr"/>
          <a:lstStyle>
            <a:lvl1pPr algn="r">
              <a:defRPr sz="1100">
                <a:solidFill>
                  <a:schemeClr val="accent1">
                    <a:lumMod val="50000"/>
                  </a:schemeClr>
                </a:solidFill>
              </a:defRPr>
            </a:lvl1pPr>
          </a:lstStyle>
          <a:p>
            <a:fld id="{1E56E745-E731-42F7-BC46-83DD513FC98F}" type="datetime1">
              <a:rPr lang="en-US" smtClean="0"/>
              <a:pPr/>
              <a:t>11/25/2024</a:t>
            </a:fld>
            <a:endParaRPr lang="en-US" dirty="0"/>
          </a:p>
        </p:txBody>
      </p:sp>
      <p:sp>
        <p:nvSpPr>
          <p:cNvPr id="5" name="Footer Placeholder 4"/>
          <p:cNvSpPr>
            <a:spLocks noGrp="1"/>
          </p:cNvSpPr>
          <p:nvPr>
            <p:ph type="ftr" sz="quarter" idx="3"/>
          </p:nvPr>
        </p:nvSpPr>
        <p:spPr>
          <a:xfrm>
            <a:off x="1637716" y="6629400"/>
            <a:ext cx="9144259" cy="228600"/>
          </a:xfrm>
          <a:prstGeom prst="rect">
            <a:avLst/>
          </a:prstGeom>
        </p:spPr>
        <p:txBody>
          <a:bodyPr vert="horz" lIns="91440" tIns="45720" rIns="91440" bIns="45720" rtlCol="0" anchor="ctr"/>
          <a:lstStyle>
            <a:lvl1pPr algn="l">
              <a:defRPr sz="1100">
                <a:solidFill>
                  <a:schemeClr val="accent1">
                    <a:lumMod val="50000"/>
                  </a:schemeClr>
                </a:solidFill>
              </a:defRPr>
            </a:lvl1pPr>
          </a:lstStyle>
          <a:p>
            <a:r>
              <a:rPr lang="en-US"/>
              <a:t>Add a footer</a:t>
            </a:r>
            <a:endParaRPr lang="en-US" dirty="0"/>
          </a:p>
        </p:txBody>
      </p:sp>
    </p:spTree>
    <p:extLst>
      <p:ext uri="{BB962C8B-B14F-4D97-AF65-F5344CB8AC3E}">
        <p14:creationId xmlns:p14="http://schemas.microsoft.com/office/powerpoint/2010/main" val="28660464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txStyles>
    <p:titleStyle>
      <a:lvl1pPr algn="l" defTabSz="914400" rtl="0" eaLnBrk="1" latinLnBrk="0" hangingPunct="1">
        <a:spcBef>
          <a:spcPct val="0"/>
        </a:spcBef>
        <a:buNone/>
        <a:defRPr sz="3400" kern="1200">
          <a:solidFill>
            <a:schemeClr val="accent1">
              <a:lumMod val="75000"/>
            </a:schemeClr>
          </a:solidFill>
          <a:latin typeface="+mj-lt"/>
          <a:ea typeface="+mj-ea"/>
          <a:cs typeface="+mj-cs"/>
        </a:defRPr>
      </a:lvl1pPr>
    </p:titleStyle>
    <p:bodyStyle>
      <a:lvl1pPr marL="210312" indent="-210312" algn="l" defTabSz="914400" rtl="0" eaLnBrk="1" latinLnBrk="0" hangingPunct="1">
        <a:lnSpc>
          <a:spcPct val="90000"/>
        </a:lnSpc>
        <a:spcBef>
          <a:spcPts val="1100"/>
        </a:spcBef>
        <a:buFont typeface="Arial" panose="020B0604020202020204" pitchFamily="34" charset="0"/>
        <a:buChar char="•"/>
        <a:defRPr sz="2200" kern="1200">
          <a:solidFill>
            <a:schemeClr val="tx1"/>
          </a:solidFill>
          <a:latin typeface="+mn-lt"/>
          <a:ea typeface="+mn-ea"/>
          <a:cs typeface="+mn-cs"/>
        </a:defRPr>
      </a:lvl1pPr>
      <a:lvl2pPr marL="438912" indent="-155448" algn="l" defTabSz="914400" rtl="0" eaLnBrk="1" latinLnBrk="0" hangingPunct="1">
        <a:lnSpc>
          <a:spcPct val="90000"/>
        </a:lnSpc>
        <a:spcBef>
          <a:spcPts val="400"/>
        </a:spcBef>
        <a:buFont typeface="Arial" panose="020B0604020202020204" pitchFamily="34" charset="0"/>
        <a:buChar char="•"/>
        <a:defRPr sz="1800" kern="1200">
          <a:solidFill>
            <a:schemeClr val="tx1"/>
          </a:solidFill>
          <a:latin typeface="+mn-lt"/>
          <a:ea typeface="+mn-ea"/>
          <a:cs typeface="+mn-cs"/>
        </a:defRPr>
      </a:lvl2pPr>
      <a:lvl3pPr marL="6766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mn-lt"/>
          <a:ea typeface="+mn-ea"/>
          <a:cs typeface="+mn-cs"/>
        </a:defRPr>
      </a:lvl3pPr>
      <a:lvl4pPr marL="9052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mn-lt"/>
          <a:ea typeface="+mn-ea"/>
          <a:cs typeface="+mn-cs"/>
        </a:defRPr>
      </a:lvl4pPr>
      <a:lvl5pPr marL="11338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mn-lt"/>
          <a:ea typeface="+mn-ea"/>
          <a:cs typeface="+mn-cs"/>
        </a:defRPr>
      </a:lvl5pPr>
      <a:lvl6pPr marL="13624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mn-lt"/>
          <a:ea typeface="+mn-ea"/>
          <a:cs typeface="+mn-cs"/>
        </a:defRPr>
      </a:lvl6pPr>
      <a:lvl7pPr marL="15910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mn-lt"/>
          <a:ea typeface="+mn-ea"/>
          <a:cs typeface="+mn-cs"/>
        </a:defRPr>
      </a:lvl7pPr>
      <a:lvl8pPr marL="18196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mn-lt"/>
          <a:ea typeface="+mn-ea"/>
          <a:cs typeface="+mn-cs"/>
        </a:defRPr>
      </a:lvl8pPr>
      <a:lvl9pPr marL="20482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app.powerbi.com/MobileRedirect.html?action=OpenReport&amp;reportObjectId=379ba540-47cb-4762-99d2-bed9f9c5cffa&amp;ctid=11de6cbf-3899-45a2-866b-c5b9469cf4c6&amp;reportPage=8db224eaccbc6c250c99&amp;pbi_source=copyvisualimage"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Weather Analysis</a:t>
            </a:r>
          </a:p>
        </p:txBody>
      </p:sp>
      <p:sp>
        <p:nvSpPr>
          <p:cNvPr id="3" name="Subtitle 2"/>
          <p:cNvSpPr>
            <a:spLocks noGrp="1"/>
          </p:cNvSpPr>
          <p:nvPr>
            <p:ph type="subTitle" idx="1"/>
          </p:nvPr>
        </p:nvSpPr>
        <p:spPr/>
        <p:txBody>
          <a:bodyPr/>
          <a:lstStyle/>
          <a:p>
            <a:r>
              <a:rPr lang="en-US" dirty="0"/>
              <a:t>By Devesh </a:t>
            </a:r>
            <a:r>
              <a:rPr lang="en-US" dirty="0" err="1"/>
              <a:t>Danthara</a:t>
            </a:r>
            <a:endParaRPr lang="en-US" dirty="0"/>
          </a:p>
        </p:txBody>
      </p:sp>
    </p:spTree>
    <p:extLst>
      <p:ext uri="{BB962C8B-B14F-4D97-AF65-F5344CB8AC3E}">
        <p14:creationId xmlns:p14="http://schemas.microsoft.com/office/powerpoint/2010/main" val="4261546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10770E-36A7-4EA0-A965-B69A46A599E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58B9081-E7F0-4630-37E0-955C361424D5}"/>
              </a:ext>
            </a:extLst>
          </p:cNvPr>
          <p:cNvSpPr>
            <a:spLocks noGrp="1"/>
          </p:cNvSpPr>
          <p:nvPr>
            <p:ph type="title"/>
          </p:nvPr>
        </p:nvSpPr>
        <p:spPr>
          <a:xfrm>
            <a:off x="150920" y="47486"/>
            <a:ext cx="11727401" cy="1508325"/>
          </a:xfrm>
        </p:spPr>
        <p:txBody>
          <a:bodyPr anchor="t">
            <a:normAutofit fontScale="90000"/>
          </a:bodyPr>
          <a:lstStyle/>
          <a:p>
            <a:r>
              <a:rPr lang="en-GB" b="1" dirty="0"/>
              <a:t>Statement 3:</a:t>
            </a:r>
            <a:br>
              <a:rPr lang="en-GB" dirty="0"/>
            </a:br>
            <a:r>
              <a:rPr lang="en-GB" dirty="0"/>
              <a:t>How does the distribution of cities in terms of latitude vary across different continents? Create a scatter plot in Power BI to illustrate this.</a:t>
            </a:r>
            <a:endParaRPr lang="en-US" dirty="0"/>
          </a:p>
        </p:txBody>
      </p:sp>
      <p:sp>
        <p:nvSpPr>
          <p:cNvPr id="4" name="Slide Number Placeholder 3">
            <a:extLst>
              <a:ext uri="{FF2B5EF4-FFF2-40B4-BE49-F238E27FC236}">
                <a16:creationId xmlns:a16="http://schemas.microsoft.com/office/drawing/2014/main" id="{A6EF2154-BD50-406D-890F-099783B98198}"/>
              </a:ext>
            </a:extLst>
          </p:cNvPr>
          <p:cNvSpPr>
            <a:spLocks noGrp="1"/>
          </p:cNvSpPr>
          <p:nvPr>
            <p:ph type="sldNum" sz="quarter" idx="12"/>
          </p:nvPr>
        </p:nvSpPr>
        <p:spPr/>
        <p:txBody>
          <a:bodyPr/>
          <a:lstStyle/>
          <a:p>
            <a:fld id="{9CD8D479-8942-46E8-A226-A4E01F7A105C}" type="slidenum">
              <a:rPr lang="en-US" smtClean="0"/>
              <a:t>10</a:t>
            </a:fld>
            <a:endParaRPr lang="en-US"/>
          </a:p>
        </p:txBody>
      </p:sp>
      <p:sp>
        <p:nvSpPr>
          <p:cNvPr id="5" name="Date Placeholder 4">
            <a:extLst>
              <a:ext uri="{FF2B5EF4-FFF2-40B4-BE49-F238E27FC236}">
                <a16:creationId xmlns:a16="http://schemas.microsoft.com/office/drawing/2014/main" id="{F5FA6875-E776-4AD9-1CBF-218A0D964EA5}"/>
              </a:ext>
            </a:extLst>
          </p:cNvPr>
          <p:cNvSpPr>
            <a:spLocks noGrp="1"/>
          </p:cNvSpPr>
          <p:nvPr>
            <p:ph type="dt" sz="half" idx="10"/>
          </p:nvPr>
        </p:nvSpPr>
        <p:spPr/>
        <p:txBody>
          <a:bodyPr/>
          <a:lstStyle/>
          <a:p>
            <a:fld id="{6DD1B487-36FD-4CED-B07A-1A81FC6540B1}" type="datetime1">
              <a:rPr lang="en-US" smtClean="0"/>
              <a:pPr/>
              <a:t>11/25/2024</a:t>
            </a:fld>
            <a:endParaRPr lang="en-US" dirty="0"/>
          </a:p>
        </p:txBody>
      </p:sp>
      <p:sp>
        <p:nvSpPr>
          <p:cNvPr id="6" name="Footer Placeholder 5">
            <a:extLst>
              <a:ext uri="{FF2B5EF4-FFF2-40B4-BE49-F238E27FC236}">
                <a16:creationId xmlns:a16="http://schemas.microsoft.com/office/drawing/2014/main" id="{37A6583B-BB90-1506-8A87-0D89524DA3A1}"/>
              </a:ext>
            </a:extLst>
          </p:cNvPr>
          <p:cNvSpPr>
            <a:spLocks noGrp="1"/>
          </p:cNvSpPr>
          <p:nvPr>
            <p:ph type="ftr" sz="quarter" idx="11"/>
          </p:nvPr>
        </p:nvSpPr>
        <p:spPr/>
        <p:txBody>
          <a:bodyPr/>
          <a:lstStyle/>
          <a:p>
            <a:endParaRPr lang="en-US" dirty="0"/>
          </a:p>
        </p:txBody>
      </p:sp>
      <p:sp>
        <p:nvSpPr>
          <p:cNvPr id="9" name="Content Placeholder 8">
            <a:extLst>
              <a:ext uri="{FF2B5EF4-FFF2-40B4-BE49-F238E27FC236}">
                <a16:creationId xmlns:a16="http://schemas.microsoft.com/office/drawing/2014/main" id="{9FAACA00-9875-F310-722D-54BECC00742D}"/>
              </a:ext>
            </a:extLst>
          </p:cNvPr>
          <p:cNvSpPr>
            <a:spLocks noGrp="1"/>
          </p:cNvSpPr>
          <p:nvPr>
            <p:ph idx="1"/>
          </p:nvPr>
        </p:nvSpPr>
        <p:spPr/>
        <p:txBody>
          <a:bodyPr/>
          <a:lstStyle/>
          <a:p>
            <a:endParaRPr lang="en-IN"/>
          </a:p>
        </p:txBody>
      </p:sp>
      <p:pic>
        <p:nvPicPr>
          <p:cNvPr id="11" name="Picture 10">
            <a:extLst>
              <a:ext uri="{FF2B5EF4-FFF2-40B4-BE49-F238E27FC236}">
                <a16:creationId xmlns:a16="http://schemas.microsoft.com/office/drawing/2014/main" id="{61B8D3A7-57C4-C8C7-330A-6D7B9FC397DD}"/>
              </a:ext>
            </a:extLst>
          </p:cNvPr>
          <p:cNvPicPr>
            <a:picLocks noChangeAspect="1"/>
          </p:cNvPicPr>
          <p:nvPr/>
        </p:nvPicPr>
        <p:blipFill>
          <a:blip r:embed="rId2"/>
          <a:stretch>
            <a:fillRect/>
          </a:stretch>
        </p:blipFill>
        <p:spPr>
          <a:xfrm>
            <a:off x="1103649" y="1566001"/>
            <a:ext cx="9008017" cy="4665507"/>
          </a:xfrm>
          <a:prstGeom prst="rect">
            <a:avLst/>
          </a:prstGeom>
        </p:spPr>
      </p:pic>
    </p:spTree>
    <p:extLst>
      <p:ext uri="{BB962C8B-B14F-4D97-AF65-F5344CB8AC3E}">
        <p14:creationId xmlns:p14="http://schemas.microsoft.com/office/powerpoint/2010/main" val="6109862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13636C-95BB-81D0-019B-736E2E2DF68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743EBDD-0C22-F892-CEAB-B9DFC2EFC6BA}"/>
              </a:ext>
            </a:extLst>
          </p:cNvPr>
          <p:cNvSpPr>
            <a:spLocks noGrp="1"/>
          </p:cNvSpPr>
          <p:nvPr>
            <p:ph type="title"/>
          </p:nvPr>
        </p:nvSpPr>
        <p:spPr>
          <a:xfrm>
            <a:off x="150920" y="47486"/>
            <a:ext cx="11727401" cy="1508325"/>
          </a:xfrm>
        </p:spPr>
        <p:txBody>
          <a:bodyPr anchor="t">
            <a:normAutofit fontScale="90000"/>
          </a:bodyPr>
          <a:lstStyle/>
          <a:p>
            <a:r>
              <a:rPr lang="en-GB" b="1" dirty="0"/>
              <a:t>Statement 4:</a:t>
            </a:r>
            <a:br>
              <a:rPr lang="en-GB" dirty="0"/>
            </a:br>
            <a:r>
              <a:rPr lang="en-GB" dirty="0"/>
              <a:t>Create a line chart in Power BI to display the temperature trends over time for a selected city. Highlight extreme temperature events.</a:t>
            </a:r>
            <a:endParaRPr lang="en-US" dirty="0"/>
          </a:p>
        </p:txBody>
      </p:sp>
      <p:sp>
        <p:nvSpPr>
          <p:cNvPr id="4" name="Slide Number Placeholder 3">
            <a:extLst>
              <a:ext uri="{FF2B5EF4-FFF2-40B4-BE49-F238E27FC236}">
                <a16:creationId xmlns:a16="http://schemas.microsoft.com/office/drawing/2014/main" id="{800A2568-A085-8A6A-3FC9-B719A76EEFDF}"/>
              </a:ext>
            </a:extLst>
          </p:cNvPr>
          <p:cNvSpPr>
            <a:spLocks noGrp="1"/>
          </p:cNvSpPr>
          <p:nvPr>
            <p:ph type="sldNum" sz="quarter" idx="12"/>
          </p:nvPr>
        </p:nvSpPr>
        <p:spPr/>
        <p:txBody>
          <a:bodyPr/>
          <a:lstStyle/>
          <a:p>
            <a:fld id="{9CD8D479-8942-46E8-A226-A4E01F7A105C}" type="slidenum">
              <a:rPr lang="en-US" smtClean="0"/>
              <a:t>11</a:t>
            </a:fld>
            <a:endParaRPr lang="en-US"/>
          </a:p>
        </p:txBody>
      </p:sp>
      <p:sp>
        <p:nvSpPr>
          <p:cNvPr id="5" name="Date Placeholder 4">
            <a:extLst>
              <a:ext uri="{FF2B5EF4-FFF2-40B4-BE49-F238E27FC236}">
                <a16:creationId xmlns:a16="http://schemas.microsoft.com/office/drawing/2014/main" id="{54CD40DB-3BF0-41FD-3A17-E813830382C1}"/>
              </a:ext>
            </a:extLst>
          </p:cNvPr>
          <p:cNvSpPr>
            <a:spLocks noGrp="1"/>
          </p:cNvSpPr>
          <p:nvPr>
            <p:ph type="dt" sz="half" idx="10"/>
          </p:nvPr>
        </p:nvSpPr>
        <p:spPr/>
        <p:txBody>
          <a:bodyPr/>
          <a:lstStyle/>
          <a:p>
            <a:fld id="{6DD1B487-36FD-4CED-B07A-1A81FC6540B1}" type="datetime1">
              <a:rPr lang="en-US" smtClean="0"/>
              <a:pPr/>
              <a:t>11/25/2024</a:t>
            </a:fld>
            <a:endParaRPr lang="en-US" dirty="0"/>
          </a:p>
        </p:txBody>
      </p:sp>
      <p:sp>
        <p:nvSpPr>
          <p:cNvPr id="6" name="Footer Placeholder 5">
            <a:extLst>
              <a:ext uri="{FF2B5EF4-FFF2-40B4-BE49-F238E27FC236}">
                <a16:creationId xmlns:a16="http://schemas.microsoft.com/office/drawing/2014/main" id="{22E78FC4-C128-F1CB-1112-309866D363CD}"/>
              </a:ext>
            </a:extLst>
          </p:cNvPr>
          <p:cNvSpPr>
            <a:spLocks noGrp="1"/>
          </p:cNvSpPr>
          <p:nvPr>
            <p:ph type="ftr" sz="quarter" idx="11"/>
          </p:nvPr>
        </p:nvSpPr>
        <p:spPr/>
        <p:txBody>
          <a:bodyPr/>
          <a:lstStyle/>
          <a:p>
            <a:endParaRPr lang="en-US" dirty="0"/>
          </a:p>
        </p:txBody>
      </p:sp>
      <p:pic>
        <p:nvPicPr>
          <p:cNvPr id="14" name="Content Placeholder 13">
            <a:extLst>
              <a:ext uri="{FF2B5EF4-FFF2-40B4-BE49-F238E27FC236}">
                <a16:creationId xmlns:a16="http://schemas.microsoft.com/office/drawing/2014/main" id="{767A8E9E-9F5A-CC76-9851-86974659A172}"/>
              </a:ext>
            </a:extLst>
          </p:cNvPr>
          <p:cNvPicPr>
            <a:picLocks noGrp="1" noChangeAspect="1"/>
          </p:cNvPicPr>
          <p:nvPr>
            <p:ph idx="1"/>
          </p:nvPr>
        </p:nvPicPr>
        <p:blipFill>
          <a:blip r:embed="rId2"/>
          <a:stretch>
            <a:fillRect/>
          </a:stretch>
        </p:blipFill>
        <p:spPr>
          <a:xfrm>
            <a:off x="777809" y="1724708"/>
            <a:ext cx="10473621" cy="4735795"/>
          </a:xfrm>
        </p:spPr>
      </p:pic>
    </p:spTree>
    <p:extLst>
      <p:ext uri="{BB962C8B-B14F-4D97-AF65-F5344CB8AC3E}">
        <p14:creationId xmlns:p14="http://schemas.microsoft.com/office/powerpoint/2010/main" val="530235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A98648-79EB-A6A8-8D65-9308A92064F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098764F-C46D-200E-FB34-BF2D1FD8672F}"/>
              </a:ext>
            </a:extLst>
          </p:cNvPr>
          <p:cNvSpPr>
            <a:spLocks noGrp="1"/>
          </p:cNvSpPr>
          <p:nvPr>
            <p:ph type="title"/>
          </p:nvPr>
        </p:nvSpPr>
        <p:spPr>
          <a:xfrm>
            <a:off x="150920" y="47486"/>
            <a:ext cx="11727401" cy="1508325"/>
          </a:xfrm>
        </p:spPr>
        <p:txBody>
          <a:bodyPr anchor="t">
            <a:normAutofit fontScale="90000"/>
          </a:bodyPr>
          <a:lstStyle/>
          <a:p>
            <a:r>
              <a:rPr lang="en-GB" b="1" dirty="0"/>
              <a:t>Statement 5:</a:t>
            </a:r>
            <a:br>
              <a:rPr lang="en-GB" dirty="0"/>
            </a:br>
            <a:r>
              <a:rPr lang="en-GB" dirty="0"/>
              <a:t>How does humidity vary across different cities? Generate a heatmap in Power BI to visualize this variation.</a:t>
            </a:r>
            <a:endParaRPr lang="en-US" dirty="0"/>
          </a:p>
        </p:txBody>
      </p:sp>
      <p:sp>
        <p:nvSpPr>
          <p:cNvPr id="4" name="Slide Number Placeholder 3">
            <a:extLst>
              <a:ext uri="{FF2B5EF4-FFF2-40B4-BE49-F238E27FC236}">
                <a16:creationId xmlns:a16="http://schemas.microsoft.com/office/drawing/2014/main" id="{5409DCBD-13EE-1EC9-E690-FB3DA25BE86A}"/>
              </a:ext>
            </a:extLst>
          </p:cNvPr>
          <p:cNvSpPr>
            <a:spLocks noGrp="1"/>
          </p:cNvSpPr>
          <p:nvPr>
            <p:ph type="sldNum" sz="quarter" idx="12"/>
          </p:nvPr>
        </p:nvSpPr>
        <p:spPr/>
        <p:txBody>
          <a:bodyPr/>
          <a:lstStyle/>
          <a:p>
            <a:fld id="{9CD8D479-8942-46E8-A226-A4E01F7A105C}" type="slidenum">
              <a:rPr lang="en-US" smtClean="0"/>
              <a:t>12</a:t>
            </a:fld>
            <a:endParaRPr lang="en-US"/>
          </a:p>
        </p:txBody>
      </p:sp>
      <p:sp>
        <p:nvSpPr>
          <p:cNvPr id="5" name="Date Placeholder 4">
            <a:extLst>
              <a:ext uri="{FF2B5EF4-FFF2-40B4-BE49-F238E27FC236}">
                <a16:creationId xmlns:a16="http://schemas.microsoft.com/office/drawing/2014/main" id="{FEB7FE3A-EB04-29D5-FC11-162F7C83F851}"/>
              </a:ext>
            </a:extLst>
          </p:cNvPr>
          <p:cNvSpPr>
            <a:spLocks noGrp="1"/>
          </p:cNvSpPr>
          <p:nvPr>
            <p:ph type="dt" sz="half" idx="10"/>
          </p:nvPr>
        </p:nvSpPr>
        <p:spPr/>
        <p:txBody>
          <a:bodyPr/>
          <a:lstStyle/>
          <a:p>
            <a:fld id="{6DD1B487-36FD-4CED-B07A-1A81FC6540B1}" type="datetime1">
              <a:rPr lang="en-US" smtClean="0"/>
              <a:pPr/>
              <a:t>11/25/2024</a:t>
            </a:fld>
            <a:endParaRPr lang="en-US" dirty="0"/>
          </a:p>
        </p:txBody>
      </p:sp>
      <p:sp>
        <p:nvSpPr>
          <p:cNvPr id="6" name="Footer Placeholder 5">
            <a:extLst>
              <a:ext uri="{FF2B5EF4-FFF2-40B4-BE49-F238E27FC236}">
                <a16:creationId xmlns:a16="http://schemas.microsoft.com/office/drawing/2014/main" id="{E2E54800-67D1-8FAF-BED5-03A08A9DB342}"/>
              </a:ext>
            </a:extLst>
          </p:cNvPr>
          <p:cNvSpPr>
            <a:spLocks noGrp="1"/>
          </p:cNvSpPr>
          <p:nvPr>
            <p:ph type="ftr" sz="quarter" idx="11"/>
          </p:nvPr>
        </p:nvSpPr>
        <p:spPr/>
        <p:txBody>
          <a:bodyPr/>
          <a:lstStyle/>
          <a:p>
            <a:endParaRPr lang="en-US" dirty="0"/>
          </a:p>
        </p:txBody>
      </p:sp>
      <p:pic>
        <p:nvPicPr>
          <p:cNvPr id="7" name="Content Placeholder 6">
            <a:extLst>
              <a:ext uri="{FF2B5EF4-FFF2-40B4-BE49-F238E27FC236}">
                <a16:creationId xmlns:a16="http://schemas.microsoft.com/office/drawing/2014/main" id="{CED4C5C0-680D-72CE-1472-A88D7A2BB5CF}"/>
              </a:ext>
            </a:extLst>
          </p:cNvPr>
          <p:cNvPicPr>
            <a:picLocks noGrp="1" noChangeAspect="1"/>
          </p:cNvPicPr>
          <p:nvPr>
            <p:ph idx="1"/>
          </p:nvPr>
        </p:nvPicPr>
        <p:blipFill>
          <a:blip r:embed="rId2"/>
          <a:stretch>
            <a:fillRect/>
          </a:stretch>
        </p:blipFill>
        <p:spPr>
          <a:xfrm>
            <a:off x="953734" y="1555811"/>
            <a:ext cx="9378804" cy="4839703"/>
          </a:xfrm>
        </p:spPr>
      </p:pic>
    </p:spTree>
    <p:extLst>
      <p:ext uri="{BB962C8B-B14F-4D97-AF65-F5344CB8AC3E}">
        <p14:creationId xmlns:p14="http://schemas.microsoft.com/office/powerpoint/2010/main" val="22698104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C75F87-6551-68ED-61B8-69DAE44B917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2F383FD-F1F7-CA1B-917F-E3AC8A1A4E28}"/>
              </a:ext>
            </a:extLst>
          </p:cNvPr>
          <p:cNvSpPr>
            <a:spLocks noGrp="1"/>
          </p:cNvSpPr>
          <p:nvPr>
            <p:ph type="title"/>
          </p:nvPr>
        </p:nvSpPr>
        <p:spPr>
          <a:xfrm>
            <a:off x="150920" y="47486"/>
            <a:ext cx="11727401" cy="1508325"/>
          </a:xfrm>
        </p:spPr>
        <p:txBody>
          <a:bodyPr anchor="t">
            <a:normAutofit fontScale="90000"/>
          </a:bodyPr>
          <a:lstStyle/>
          <a:p>
            <a:r>
              <a:rPr lang="en-GB" b="1" dirty="0"/>
              <a:t>Statement 6:</a:t>
            </a:r>
            <a:br>
              <a:rPr lang="en-GB" dirty="0"/>
            </a:br>
            <a:r>
              <a:rPr lang="en-GB" dirty="0"/>
              <a:t>Can you create a time-series chart in Power BI showing the relationship between wind speed and air pressure for a specific city?</a:t>
            </a:r>
            <a:endParaRPr lang="en-US" dirty="0"/>
          </a:p>
        </p:txBody>
      </p:sp>
      <p:sp>
        <p:nvSpPr>
          <p:cNvPr id="4" name="Slide Number Placeholder 3">
            <a:extLst>
              <a:ext uri="{FF2B5EF4-FFF2-40B4-BE49-F238E27FC236}">
                <a16:creationId xmlns:a16="http://schemas.microsoft.com/office/drawing/2014/main" id="{F7F6E10B-E746-C16A-1371-0284BF5EB21E}"/>
              </a:ext>
            </a:extLst>
          </p:cNvPr>
          <p:cNvSpPr>
            <a:spLocks noGrp="1"/>
          </p:cNvSpPr>
          <p:nvPr>
            <p:ph type="sldNum" sz="quarter" idx="12"/>
          </p:nvPr>
        </p:nvSpPr>
        <p:spPr/>
        <p:txBody>
          <a:bodyPr/>
          <a:lstStyle/>
          <a:p>
            <a:fld id="{9CD8D479-8942-46E8-A226-A4E01F7A105C}" type="slidenum">
              <a:rPr lang="en-US" smtClean="0"/>
              <a:t>13</a:t>
            </a:fld>
            <a:endParaRPr lang="en-US"/>
          </a:p>
        </p:txBody>
      </p:sp>
      <p:sp>
        <p:nvSpPr>
          <p:cNvPr id="5" name="Date Placeholder 4">
            <a:extLst>
              <a:ext uri="{FF2B5EF4-FFF2-40B4-BE49-F238E27FC236}">
                <a16:creationId xmlns:a16="http://schemas.microsoft.com/office/drawing/2014/main" id="{E13111B3-CCDF-0F9A-33CD-425491E35DDB}"/>
              </a:ext>
            </a:extLst>
          </p:cNvPr>
          <p:cNvSpPr>
            <a:spLocks noGrp="1"/>
          </p:cNvSpPr>
          <p:nvPr>
            <p:ph type="dt" sz="half" idx="10"/>
          </p:nvPr>
        </p:nvSpPr>
        <p:spPr/>
        <p:txBody>
          <a:bodyPr/>
          <a:lstStyle/>
          <a:p>
            <a:fld id="{6DD1B487-36FD-4CED-B07A-1A81FC6540B1}" type="datetime1">
              <a:rPr lang="en-US" smtClean="0"/>
              <a:pPr/>
              <a:t>11/25/2024</a:t>
            </a:fld>
            <a:endParaRPr lang="en-US" dirty="0"/>
          </a:p>
        </p:txBody>
      </p:sp>
      <p:sp>
        <p:nvSpPr>
          <p:cNvPr id="6" name="Footer Placeholder 5">
            <a:extLst>
              <a:ext uri="{FF2B5EF4-FFF2-40B4-BE49-F238E27FC236}">
                <a16:creationId xmlns:a16="http://schemas.microsoft.com/office/drawing/2014/main" id="{5D163A90-60AB-3001-9CA0-55794524739C}"/>
              </a:ext>
            </a:extLst>
          </p:cNvPr>
          <p:cNvSpPr>
            <a:spLocks noGrp="1"/>
          </p:cNvSpPr>
          <p:nvPr>
            <p:ph type="ftr" sz="quarter" idx="11"/>
          </p:nvPr>
        </p:nvSpPr>
        <p:spPr/>
        <p:txBody>
          <a:bodyPr/>
          <a:lstStyle/>
          <a:p>
            <a:endParaRPr lang="en-US" dirty="0"/>
          </a:p>
        </p:txBody>
      </p:sp>
      <p:pic>
        <p:nvPicPr>
          <p:cNvPr id="7" name="Content Placeholder 6">
            <a:extLst>
              <a:ext uri="{FF2B5EF4-FFF2-40B4-BE49-F238E27FC236}">
                <a16:creationId xmlns:a16="http://schemas.microsoft.com/office/drawing/2014/main" id="{72AEB4F0-9EB0-B97B-5C97-B4999AEC52D9}"/>
              </a:ext>
            </a:extLst>
          </p:cNvPr>
          <p:cNvPicPr>
            <a:picLocks noGrp="1" noChangeAspect="1"/>
          </p:cNvPicPr>
          <p:nvPr>
            <p:ph idx="1"/>
          </p:nvPr>
        </p:nvPicPr>
        <p:blipFill>
          <a:blip r:embed="rId2"/>
          <a:stretch>
            <a:fillRect/>
          </a:stretch>
        </p:blipFill>
        <p:spPr>
          <a:xfrm>
            <a:off x="453403" y="2143957"/>
            <a:ext cx="10979147" cy="3493364"/>
          </a:xfrm>
        </p:spPr>
      </p:pic>
    </p:spTree>
    <p:extLst>
      <p:ext uri="{BB962C8B-B14F-4D97-AF65-F5344CB8AC3E}">
        <p14:creationId xmlns:p14="http://schemas.microsoft.com/office/powerpoint/2010/main" val="3671798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40FE19-8890-A400-E93C-21591936471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68EDF7D-83FA-E02B-A345-343CE633E4F2}"/>
              </a:ext>
            </a:extLst>
          </p:cNvPr>
          <p:cNvSpPr>
            <a:spLocks noGrp="1"/>
          </p:cNvSpPr>
          <p:nvPr>
            <p:ph type="title"/>
          </p:nvPr>
        </p:nvSpPr>
        <p:spPr>
          <a:xfrm>
            <a:off x="150920" y="47486"/>
            <a:ext cx="11727401" cy="1508325"/>
          </a:xfrm>
        </p:spPr>
        <p:txBody>
          <a:bodyPr anchor="t">
            <a:normAutofit fontScale="90000"/>
          </a:bodyPr>
          <a:lstStyle/>
          <a:p>
            <a:r>
              <a:rPr lang="en-GB" b="1" dirty="0"/>
              <a:t>Statement 7:</a:t>
            </a:r>
            <a:br>
              <a:rPr lang="en-GB" dirty="0"/>
            </a:br>
            <a:r>
              <a:rPr lang="en-GB" dirty="0"/>
              <a:t>Create a time-series line chart in Power BI to show the overall temperature trends over the entire dataset.</a:t>
            </a:r>
            <a:endParaRPr lang="en-US" dirty="0"/>
          </a:p>
        </p:txBody>
      </p:sp>
      <p:sp>
        <p:nvSpPr>
          <p:cNvPr id="4" name="Slide Number Placeholder 3">
            <a:extLst>
              <a:ext uri="{FF2B5EF4-FFF2-40B4-BE49-F238E27FC236}">
                <a16:creationId xmlns:a16="http://schemas.microsoft.com/office/drawing/2014/main" id="{CD13F48B-4B9D-1B5A-EBAC-AF7CA1A03FAB}"/>
              </a:ext>
            </a:extLst>
          </p:cNvPr>
          <p:cNvSpPr>
            <a:spLocks noGrp="1"/>
          </p:cNvSpPr>
          <p:nvPr>
            <p:ph type="sldNum" sz="quarter" idx="12"/>
          </p:nvPr>
        </p:nvSpPr>
        <p:spPr/>
        <p:txBody>
          <a:bodyPr/>
          <a:lstStyle/>
          <a:p>
            <a:fld id="{9CD8D479-8942-46E8-A226-A4E01F7A105C}" type="slidenum">
              <a:rPr lang="en-US" smtClean="0"/>
              <a:t>14</a:t>
            </a:fld>
            <a:endParaRPr lang="en-US"/>
          </a:p>
        </p:txBody>
      </p:sp>
      <p:sp>
        <p:nvSpPr>
          <p:cNvPr id="5" name="Date Placeholder 4">
            <a:extLst>
              <a:ext uri="{FF2B5EF4-FFF2-40B4-BE49-F238E27FC236}">
                <a16:creationId xmlns:a16="http://schemas.microsoft.com/office/drawing/2014/main" id="{7D0F9132-F543-508A-2725-1EB9F9717832}"/>
              </a:ext>
            </a:extLst>
          </p:cNvPr>
          <p:cNvSpPr>
            <a:spLocks noGrp="1"/>
          </p:cNvSpPr>
          <p:nvPr>
            <p:ph type="dt" sz="half" idx="10"/>
          </p:nvPr>
        </p:nvSpPr>
        <p:spPr/>
        <p:txBody>
          <a:bodyPr/>
          <a:lstStyle/>
          <a:p>
            <a:fld id="{6DD1B487-36FD-4CED-B07A-1A81FC6540B1}" type="datetime1">
              <a:rPr lang="en-US" smtClean="0"/>
              <a:pPr/>
              <a:t>11/25/2024</a:t>
            </a:fld>
            <a:endParaRPr lang="en-US" dirty="0"/>
          </a:p>
        </p:txBody>
      </p:sp>
      <p:sp>
        <p:nvSpPr>
          <p:cNvPr id="6" name="Footer Placeholder 5">
            <a:extLst>
              <a:ext uri="{FF2B5EF4-FFF2-40B4-BE49-F238E27FC236}">
                <a16:creationId xmlns:a16="http://schemas.microsoft.com/office/drawing/2014/main" id="{6E49B171-6F4C-D13E-43C6-4197EDFFFE85}"/>
              </a:ext>
            </a:extLst>
          </p:cNvPr>
          <p:cNvSpPr>
            <a:spLocks noGrp="1"/>
          </p:cNvSpPr>
          <p:nvPr>
            <p:ph type="ftr" sz="quarter" idx="11"/>
          </p:nvPr>
        </p:nvSpPr>
        <p:spPr/>
        <p:txBody>
          <a:bodyPr/>
          <a:lstStyle/>
          <a:p>
            <a:endParaRPr lang="en-US" dirty="0"/>
          </a:p>
        </p:txBody>
      </p:sp>
      <p:pic>
        <p:nvPicPr>
          <p:cNvPr id="7" name="Content Placeholder 6">
            <a:extLst>
              <a:ext uri="{FF2B5EF4-FFF2-40B4-BE49-F238E27FC236}">
                <a16:creationId xmlns:a16="http://schemas.microsoft.com/office/drawing/2014/main" id="{770BDBF2-E604-E7EB-566D-B79EB94DB1F3}"/>
              </a:ext>
            </a:extLst>
          </p:cNvPr>
          <p:cNvPicPr>
            <a:picLocks noGrp="1" noChangeAspect="1"/>
          </p:cNvPicPr>
          <p:nvPr>
            <p:ph idx="1"/>
          </p:nvPr>
        </p:nvPicPr>
        <p:blipFill>
          <a:blip r:embed="rId2"/>
          <a:stretch>
            <a:fillRect/>
          </a:stretch>
        </p:blipFill>
        <p:spPr>
          <a:xfrm>
            <a:off x="410402" y="2402467"/>
            <a:ext cx="10916229" cy="2995156"/>
          </a:xfrm>
        </p:spPr>
      </p:pic>
    </p:spTree>
    <p:extLst>
      <p:ext uri="{BB962C8B-B14F-4D97-AF65-F5344CB8AC3E}">
        <p14:creationId xmlns:p14="http://schemas.microsoft.com/office/powerpoint/2010/main" val="3628369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0DFCFB-B6FE-464C-9CC3-A30CA2A495D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5E7E0DC-6EF6-3E64-4E8E-E0413627A2C1}"/>
              </a:ext>
            </a:extLst>
          </p:cNvPr>
          <p:cNvSpPr>
            <a:spLocks noGrp="1"/>
          </p:cNvSpPr>
          <p:nvPr>
            <p:ph type="title"/>
          </p:nvPr>
        </p:nvSpPr>
        <p:spPr>
          <a:xfrm>
            <a:off x="150920" y="47486"/>
            <a:ext cx="11727401" cy="1508325"/>
          </a:xfrm>
        </p:spPr>
        <p:txBody>
          <a:bodyPr anchor="t">
            <a:normAutofit fontScale="90000"/>
          </a:bodyPr>
          <a:lstStyle/>
          <a:p>
            <a:r>
              <a:rPr lang="en-GB" b="1" dirty="0"/>
              <a:t>Statement 8:</a:t>
            </a:r>
            <a:br>
              <a:rPr lang="en-GB" dirty="0"/>
            </a:br>
            <a:r>
              <a:rPr lang="en-GB" dirty="0"/>
              <a:t>Can you create a heatmap in Power BI to visualize the busiest hours for specific weather conditions (e.g., "clear sky," "rainy")?</a:t>
            </a:r>
            <a:endParaRPr lang="en-US" dirty="0"/>
          </a:p>
        </p:txBody>
      </p:sp>
      <p:sp>
        <p:nvSpPr>
          <p:cNvPr id="4" name="Slide Number Placeholder 3">
            <a:extLst>
              <a:ext uri="{FF2B5EF4-FFF2-40B4-BE49-F238E27FC236}">
                <a16:creationId xmlns:a16="http://schemas.microsoft.com/office/drawing/2014/main" id="{B546B080-BF91-B3A1-2462-B05C60539666}"/>
              </a:ext>
            </a:extLst>
          </p:cNvPr>
          <p:cNvSpPr>
            <a:spLocks noGrp="1"/>
          </p:cNvSpPr>
          <p:nvPr>
            <p:ph type="sldNum" sz="quarter" idx="12"/>
          </p:nvPr>
        </p:nvSpPr>
        <p:spPr/>
        <p:txBody>
          <a:bodyPr/>
          <a:lstStyle/>
          <a:p>
            <a:fld id="{9CD8D479-8942-46E8-A226-A4E01F7A105C}" type="slidenum">
              <a:rPr lang="en-US" smtClean="0"/>
              <a:t>15</a:t>
            </a:fld>
            <a:endParaRPr lang="en-US"/>
          </a:p>
        </p:txBody>
      </p:sp>
      <p:sp>
        <p:nvSpPr>
          <p:cNvPr id="5" name="Date Placeholder 4">
            <a:extLst>
              <a:ext uri="{FF2B5EF4-FFF2-40B4-BE49-F238E27FC236}">
                <a16:creationId xmlns:a16="http://schemas.microsoft.com/office/drawing/2014/main" id="{1966F385-E780-AFED-7211-35C71683FAAD}"/>
              </a:ext>
            </a:extLst>
          </p:cNvPr>
          <p:cNvSpPr>
            <a:spLocks noGrp="1"/>
          </p:cNvSpPr>
          <p:nvPr>
            <p:ph type="dt" sz="half" idx="10"/>
          </p:nvPr>
        </p:nvSpPr>
        <p:spPr/>
        <p:txBody>
          <a:bodyPr/>
          <a:lstStyle/>
          <a:p>
            <a:fld id="{6DD1B487-36FD-4CED-B07A-1A81FC6540B1}" type="datetime1">
              <a:rPr lang="en-US" smtClean="0"/>
              <a:pPr/>
              <a:t>11/25/2024</a:t>
            </a:fld>
            <a:endParaRPr lang="en-US" dirty="0"/>
          </a:p>
        </p:txBody>
      </p:sp>
      <p:sp>
        <p:nvSpPr>
          <p:cNvPr id="6" name="Footer Placeholder 5">
            <a:extLst>
              <a:ext uri="{FF2B5EF4-FFF2-40B4-BE49-F238E27FC236}">
                <a16:creationId xmlns:a16="http://schemas.microsoft.com/office/drawing/2014/main" id="{745E25A0-9D98-9A47-59DB-2A80A15ED0EA}"/>
              </a:ext>
            </a:extLst>
          </p:cNvPr>
          <p:cNvSpPr>
            <a:spLocks noGrp="1"/>
          </p:cNvSpPr>
          <p:nvPr>
            <p:ph type="ftr" sz="quarter" idx="11"/>
          </p:nvPr>
        </p:nvSpPr>
        <p:spPr/>
        <p:txBody>
          <a:bodyPr/>
          <a:lstStyle/>
          <a:p>
            <a:endParaRPr lang="en-US" dirty="0"/>
          </a:p>
        </p:txBody>
      </p:sp>
      <p:pic>
        <p:nvPicPr>
          <p:cNvPr id="7" name="Content Placeholder 6">
            <a:extLst>
              <a:ext uri="{FF2B5EF4-FFF2-40B4-BE49-F238E27FC236}">
                <a16:creationId xmlns:a16="http://schemas.microsoft.com/office/drawing/2014/main" id="{0B282A10-893C-6DFD-8E94-F30D637D3B7A}"/>
              </a:ext>
            </a:extLst>
          </p:cNvPr>
          <p:cNvPicPr>
            <a:picLocks noGrp="1" noChangeAspect="1"/>
          </p:cNvPicPr>
          <p:nvPr>
            <p:ph idx="1"/>
          </p:nvPr>
        </p:nvPicPr>
        <p:blipFill>
          <a:blip r:embed="rId2"/>
          <a:stretch>
            <a:fillRect/>
          </a:stretch>
        </p:blipFill>
        <p:spPr>
          <a:xfrm>
            <a:off x="1048207" y="1680099"/>
            <a:ext cx="8939172" cy="4612418"/>
          </a:xfrm>
        </p:spPr>
      </p:pic>
    </p:spTree>
    <p:extLst>
      <p:ext uri="{BB962C8B-B14F-4D97-AF65-F5344CB8AC3E}">
        <p14:creationId xmlns:p14="http://schemas.microsoft.com/office/powerpoint/2010/main" val="4993394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35C0CA-0195-8C16-17C8-593C845897E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B0CC6A0-95D1-A13E-BDF9-DA50405D0765}"/>
              </a:ext>
            </a:extLst>
          </p:cNvPr>
          <p:cNvSpPr>
            <a:spLocks noGrp="1"/>
          </p:cNvSpPr>
          <p:nvPr>
            <p:ph type="title"/>
          </p:nvPr>
        </p:nvSpPr>
        <p:spPr>
          <a:xfrm>
            <a:off x="150920" y="47486"/>
            <a:ext cx="11727401" cy="1508325"/>
          </a:xfrm>
        </p:spPr>
        <p:txBody>
          <a:bodyPr anchor="t">
            <a:normAutofit fontScale="90000"/>
          </a:bodyPr>
          <a:lstStyle/>
          <a:p>
            <a:r>
              <a:rPr lang="en-GB" b="1" dirty="0"/>
              <a:t>Statement 9:</a:t>
            </a:r>
            <a:br>
              <a:rPr lang="en-GB" dirty="0"/>
            </a:br>
            <a:r>
              <a:rPr lang="en-GB" dirty="0"/>
              <a:t>How does the wind speed change over the course of a day? Create a radial chart in Power BI to represent this.</a:t>
            </a:r>
            <a:endParaRPr lang="en-US" dirty="0"/>
          </a:p>
        </p:txBody>
      </p:sp>
      <p:sp>
        <p:nvSpPr>
          <p:cNvPr id="4" name="Slide Number Placeholder 3">
            <a:extLst>
              <a:ext uri="{FF2B5EF4-FFF2-40B4-BE49-F238E27FC236}">
                <a16:creationId xmlns:a16="http://schemas.microsoft.com/office/drawing/2014/main" id="{7C8E7628-AEBA-F6E0-1E69-8B0A2FF95EF1}"/>
              </a:ext>
            </a:extLst>
          </p:cNvPr>
          <p:cNvSpPr>
            <a:spLocks noGrp="1"/>
          </p:cNvSpPr>
          <p:nvPr>
            <p:ph type="sldNum" sz="quarter" idx="12"/>
          </p:nvPr>
        </p:nvSpPr>
        <p:spPr/>
        <p:txBody>
          <a:bodyPr/>
          <a:lstStyle/>
          <a:p>
            <a:fld id="{9CD8D479-8942-46E8-A226-A4E01F7A105C}" type="slidenum">
              <a:rPr lang="en-US" smtClean="0"/>
              <a:t>16</a:t>
            </a:fld>
            <a:endParaRPr lang="en-US"/>
          </a:p>
        </p:txBody>
      </p:sp>
      <p:sp>
        <p:nvSpPr>
          <p:cNvPr id="5" name="Date Placeholder 4">
            <a:extLst>
              <a:ext uri="{FF2B5EF4-FFF2-40B4-BE49-F238E27FC236}">
                <a16:creationId xmlns:a16="http://schemas.microsoft.com/office/drawing/2014/main" id="{53DED654-0AC0-0EEB-313C-5C472A7D68EB}"/>
              </a:ext>
            </a:extLst>
          </p:cNvPr>
          <p:cNvSpPr>
            <a:spLocks noGrp="1"/>
          </p:cNvSpPr>
          <p:nvPr>
            <p:ph type="dt" sz="half" idx="10"/>
          </p:nvPr>
        </p:nvSpPr>
        <p:spPr/>
        <p:txBody>
          <a:bodyPr/>
          <a:lstStyle/>
          <a:p>
            <a:fld id="{6DD1B487-36FD-4CED-B07A-1A81FC6540B1}" type="datetime1">
              <a:rPr lang="en-US" smtClean="0"/>
              <a:pPr/>
              <a:t>11/25/2024</a:t>
            </a:fld>
            <a:endParaRPr lang="en-US" dirty="0"/>
          </a:p>
        </p:txBody>
      </p:sp>
      <p:sp>
        <p:nvSpPr>
          <p:cNvPr id="6" name="Footer Placeholder 5">
            <a:extLst>
              <a:ext uri="{FF2B5EF4-FFF2-40B4-BE49-F238E27FC236}">
                <a16:creationId xmlns:a16="http://schemas.microsoft.com/office/drawing/2014/main" id="{47CB3CBC-92AD-A97C-58A5-F05EC26B3167}"/>
              </a:ext>
            </a:extLst>
          </p:cNvPr>
          <p:cNvSpPr>
            <a:spLocks noGrp="1"/>
          </p:cNvSpPr>
          <p:nvPr>
            <p:ph type="ftr" sz="quarter" idx="11"/>
          </p:nvPr>
        </p:nvSpPr>
        <p:spPr/>
        <p:txBody>
          <a:bodyPr/>
          <a:lstStyle/>
          <a:p>
            <a:endParaRPr lang="en-US" dirty="0"/>
          </a:p>
        </p:txBody>
      </p:sp>
      <p:pic>
        <p:nvPicPr>
          <p:cNvPr id="10" name="Content Placeholder 9">
            <a:extLst>
              <a:ext uri="{FF2B5EF4-FFF2-40B4-BE49-F238E27FC236}">
                <a16:creationId xmlns:a16="http://schemas.microsoft.com/office/drawing/2014/main" id="{9183D2E8-6CD3-11F1-B9E8-B44A5A32ACB6}"/>
              </a:ext>
            </a:extLst>
          </p:cNvPr>
          <p:cNvPicPr>
            <a:picLocks noGrp="1" noChangeAspect="1"/>
          </p:cNvPicPr>
          <p:nvPr>
            <p:ph idx="1"/>
          </p:nvPr>
        </p:nvPicPr>
        <p:blipFill>
          <a:blip r:embed="rId2"/>
          <a:stretch>
            <a:fillRect/>
          </a:stretch>
        </p:blipFill>
        <p:spPr>
          <a:xfrm>
            <a:off x="2223896" y="1823832"/>
            <a:ext cx="7319599" cy="4364052"/>
          </a:xfrm>
        </p:spPr>
      </p:pic>
    </p:spTree>
    <p:extLst>
      <p:ext uri="{BB962C8B-B14F-4D97-AF65-F5344CB8AC3E}">
        <p14:creationId xmlns:p14="http://schemas.microsoft.com/office/powerpoint/2010/main" val="327285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8B73F4-6F92-40A5-0DF5-77DCE3CF7D4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F229A01-1C19-78DD-119F-F9F95EE14542}"/>
              </a:ext>
            </a:extLst>
          </p:cNvPr>
          <p:cNvSpPr>
            <a:spLocks noGrp="1"/>
          </p:cNvSpPr>
          <p:nvPr>
            <p:ph type="title"/>
          </p:nvPr>
        </p:nvSpPr>
        <p:spPr>
          <a:xfrm>
            <a:off x="150920" y="47486"/>
            <a:ext cx="11727401" cy="1508325"/>
          </a:xfrm>
        </p:spPr>
        <p:txBody>
          <a:bodyPr anchor="t">
            <a:normAutofit fontScale="90000"/>
          </a:bodyPr>
          <a:lstStyle/>
          <a:p>
            <a:r>
              <a:rPr lang="en-GB" b="1" dirty="0"/>
              <a:t>Statement 10:</a:t>
            </a:r>
            <a:br>
              <a:rPr lang="en-GB" dirty="0"/>
            </a:br>
            <a:r>
              <a:rPr lang="en-GB" dirty="0"/>
              <a:t>Create a Power BI chart comparing the temperature variations between two selected cities over a specific timeframe.</a:t>
            </a:r>
            <a:endParaRPr lang="en-US" dirty="0"/>
          </a:p>
        </p:txBody>
      </p:sp>
      <p:sp>
        <p:nvSpPr>
          <p:cNvPr id="4" name="Slide Number Placeholder 3">
            <a:extLst>
              <a:ext uri="{FF2B5EF4-FFF2-40B4-BE49-F238E27FC236}">
                <a16:creationId xmlns:a16="http://schemas.microsoft.com/office/drawing/2014/main" id="{CB1FB27F-90AF-8F9A-5CB6-4C1D33D2A05C}"/>
              </a:ext>
            </a:extLst>
          </p:cNvPr>
          <p:cNvSpPr>
            <a:spLocks noGrp="1"/>
          </p:cNvSpPr>
          <p:nvPr>
            <p:ph type="sldNum" sz="quarter" idx="12"/>
          </p:nvPr>
        </p:nvSpPr>
        <p:spPr/>
        <p:txBody>
          <a:bodyPr/>
          <a:lstStyle/>
          <a:p>
            <a:fld id="{9CD8D479-8942-46E8-A226-A4E01F7A105C}" type="slidenum">
              <a:rPr lang="en-US" smtClean="0"/>
              <a:t>17</a:t>
            </a:fld>
            <a:endParaRPr lang="en-US"/>
          </a:p>
        </p:txBody>
      </p:sp>
      <p:sp>
        <p:nvSpPr>
          <p:cNvPr id="5" name="Date Placeholder 4">
            <a:extLst>
              <a:ext uri="{FF2B5EF4-FFF2-40B4-BE49-F238E27FC236}">
                <a16:creationId xmlns:a16="http://schemas.microsoft.com/office/drawing/2014/main" id="{7860B54C-0727-7977-307C-752BBF674D2E}"/>
              </a:ext>
            </a:extLst>
          </p:cNvPr>
          <p:cNvSpPr>
            <a:spLocks noGrp="1"/>
          </p:cNvSpPr>
          <p:nvPr>
            <p:ph type="dt" sz="half" idx="10"/>
          </p:nvPr>
        </p:nvSpPr>
        <p:spPr/>
        <p:txBody>
          <a:bodyPr/>
          <a:lstStyle/>
          <a:p>
            <a:fld id="{6DD1B487-36FD-4CED-B07A-1A81FC6540B1}" type="datetime1">
              <a:rPr lang="en-US" smtClean="0"/>
              <a:pPr/>
              <a:t>11/25/2024</a:t>
            </a:fld>
            <a:endParaRPr lang="en-US" dirty="0"/>
          </a:p>
        </p:txBody>
      </p:sp>
      <p:sp>
        <p:nvSpPr>
          <p:cNvPr id="6" name="Footer Placeholder 5">
            <a:extLst>
              <a:ext uri="{FF2B5EF4-FFF2-40B4-BE49-F238E27FC236}">
                <a16:creationId xmlns:a16="http://schemas.microsoft.com/office/drawing/2014/main" id="{5969F2B2-255E-0CD0-CD88-62633ABD4D60}"/>
              </a:ext>
            </a:extLst>
          </p:cNvPr>
          <p:cNvSpPr>
            <a:spLocks noGrp="1"/>
          </p:cNvSpPr>
          <p:nvPr>
            <p:ph type="ftr" sz="quarter" idx="11"/>
          </p:nvPr>
        </p:nvSpPr>
        <p:spPr/>
        <p:txBody>
          <a:bodyPr/>
          <a:lstStyle/>
          <a:p>
            <a:endParaRPr lang="en-US" dirty="0"/>
          </a:p>
        </p:txBody>
      </p:sp>
      <p:pic>
        <p:nvPicPr>
          <p:cNvPr id="7" name="Content Placeholder 6">
            <a:extLst>
              <a:ext uri="{FF2B5EF4-FFF2-40B4-BE49-F238E27FC236}">
                <a16:creationId xmlns:a16="http://schemas.microsoft.com/office/drawing/2014/main" id="{2CC6A4CE-1F61-E7C3-3D8B-5C17257BB26E}"/>
              </a:ext>
            </a:extLst>
          </p:cNvPr>
          <p:cNvPicPr>
            <a:picLocks noGrp="1" noChangeAspect="1"/>
          </p:cNvPicPr>
          <p:nvPr>
            <p:ph idx="1"/>
          </p:nvPr>
        </p:nvPicPr>
        <p:blipFill>
          <a:blip r:embed="rId2"/>
          <a:stretch>
            <a:fillRect/>
          </a:stretch>
        </p:blipFill>
        <p:spPr>
          <a:xfrm>
            <a:off x="1147247" y="1555811"/>
            <a:ext cx="9408301" cy="4801376"/>
          </a:xfrm>
        </p:spPr>
      </p:pic>
    </p:spTree>
    <p:extLst>
      <p:ext uri="{BB962C8B-B14F-4D97-AF65-F5344CB8AC3E}">
        <p14:creationId xmlns:p14="http://schemas.microsoft.com/office/powerpoint/2010/main" val="11427710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1DB989-6A84-F9A3-DF0A-ABCD35F5A22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C0976AC-D70F-00F5-6BCF-64484CC941D1}"/>
              </a:ext>
            </a:extLst>
          </p:cNvPr>
          <p:cNvSpPr>
            <a:spLocks noGrp="1"/>
          </p:cNvSpPr>
          <p:nvPr>
            <p:ph type="title"/>
          </p:nvPr>
        </p:nvSpPr>
        <p:spPr>
          <a:xfrm>
            <a:off x="150920" y="47486"/>
            <a:ext cx="11727401" cy="1508325"/>
          </a:xfrm>
        </p:spPr>
        <p:txBody>
          <a:bodyPr anchor="t">
            <a:normAutofit fontScale="90000"/>
          </a:bodyPr>
          <a:lstStyle/>
          <a:p>
            <a:r>
              <a:rPr lang="en-GB" b="1" dirty="0"/>
              <a:t>Statement 11:</a:t>
            </a:r>
            <a:br>
              <a:rPr lang="en-GB" dirty="0"/>
            </a:br>
            <a:r>
              <a:rPr lang="en-GB" dirty="0"/>
              <a:t>Can you build a heatmap in Power BI to show the temperature ranges for cities across different countries?</a:t>
            </a:r>
            <a:endParaRPr lang="en-US" dirty="0"/>
          </a:p>
        </p:txBody>
      </p:sp>
      <p:sp>
        <p:nvSpPr>
          <p:cNvPr id="4" name="Slide Number Placeholder 3">
            <a:extLst>
              <a:ext uri="{FF2B5EF4-FFF2-40B4-BE49-F238E27FC236}">
                <a16:creationId xmlns:a16="http://schemas.microsoft.com/office/drawing/2014/main" id="{7DCB3600-C4F1-21EE-3404-C4EBDA83AB50}"/>
              </a:ext>
            </a:extLst>
          </p:cNvPr>
          <p:cNvSpPr>
            <a:spLocks noGrp="1"/>
          </p:cNvSpPr>
          <p:nvPr>
            <p:ph type="sldNum" sz="quarter" idx="12"/>
          </p:nvPr>
        </p:nvSpPr>
        <p:spPr/>
        <p:txBody>
          <a:bodyPr/>
          <a:lstStyle/>
          <a:p>
            <a:fld id="{9CD8D479-8942-46E8-A226-A4E01F7A105C}" type="slidenum">
              <a:rPr lang="en-US" smtClean="0"/>
              <a:t>18</a:t>
            </a:fld>
            <a:endParaRPr lang="en-US"/>
          </a:p>
        </p:txBody>
      </p:sp>
      <p:sp>
        <p:nvSpPr>
          <p:cNvPr id="5" name="Date Placeholder 4">
            <a:extLst>
              <a:ext uri="{FF2B5EF4-FFF2-40B4-BE49-F238E27FC236}">
                <a16:creationId xmlns:a16="http://schemas.microsoft.com/office/drawing/2014/main" id="{5BC55754-91A8-F144-6ABA-53856DCF6ECA}"/>
              </a:ext>
            </a:extLst>
          </p:cNvPr>
          <p:cNvSpPr>
            <a:spLocks noGrp="1"/>
          </p:cNvSpPr>
          <p:nvPr>
            <p:ph type="dt" sz="half" idx="10"/>
          </p:nvPr>
        </p:nvSpPr>
        <p:spPr/>
        <p:txBody>
          <a:bodyPr/>
          <a:lstStyle/>
          <a:p>
            <a:fld id="{6DD1B487-36FD-4CED-B07A-1A81FC6540B1}" type="datetime1">
              <a:rPr lang="en-US" smtClean="0"/>
              <a:pPr/>
              <a:t>11/25/2024</a:t>
            </a:fld>
            <a:endParaRPr lang="en-US" dirty="0"/>
          </a:p>
        </p:txBody>
      </p:sp>
      <p:sp>
        <p:nvSpPr>
          <p:cNvPr id="6" name="Footer Placeholder 5">
            <a:extLst>
              <a:ext uri="{FF2B5EF4-FFF2-40B4-BE49-F238E27FC236}">
                <a16:creationId xmlns:a16="http://schemas.microsoft.com/office/drawing/2014/main" id="{D1EE33D9-F503-4B8E-0B31-9CA92022E183}"/>
              </a:ext>
            </a:extLst>
          </p:cNvPr>
          <p:cNvSpPr>
            <a:spLocks noGrp="1"/>
          </p:cNvSpPr>
          <p:nvPr>
            <p:ph type="ftr" sz="quarter" idx="11"/>
          </p:nvPr>
        </p:nvSpPr>
        <p:spPr/>
        <p:txBody>
          <a:bodyPr/>
          <a:lstStyle/>
          <a:p>
            <a:endParaRPr lang="en-US" dirty="0"/>
          </a:p>
        </p:txBody>
      </p:sp>
      <p:pic>
        <p:nvPicPr>
          <p:cNvPr id="7" name="Content Placeholder 6">
            <a:extLst>
              <a:ext uri="{FF2B5EF4-FFF2-40B4-BE49-F238E27FC236}">
                <a16:creationId xmlns:a16="http://schemas.microsoft.com/office/drawing/2014/main" id="{79C8F451-2E14-98FC-C1BB-A4D62A26BF3B}"/>
              </a:ext>
            </a:extLst>
          </p:cNvPr>
          <p:cNvPicPr>
            <a:picLocks noGrp="1" noChangeAspect="1"/>
          </p:cNvPicPr>
          <p:nvPr>
            <p:ph idx="1"/>
          </p:nvPr>
        </p:nvPicPr>
        <p:blipFill>
          <a:blip r:embed="rId2"/>
          <a:stretch>
            <a:fillRect/>
          </a:stretch>
        </p:blipFill>
        <p:spPr>
          <a:xfrm>
            <a:off x="1183691" y="1555811"/>
            <a:ext cx="9283082" cy="4803150"/>
          </a:xfrm>
        </p:spPr>
      </p:pic>
    </p:spTree>
    <p:extLst>
      <p:ext uri="{BB962C8B-B14F-4D97-AF65-F5344CB8AC3E}">
        <p14:creationId xmlns:p14="http://schemas.microsoft.com/office/powerpoint/2010/main" val="6501401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74BEA5-A55F-429F-3247-70A95E43799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708823B-BF27-0B32-D2C8-B081701D6B37}"/>
              </a:ext>
            </a:extLst>
          </p:cNvPr>
          <p:cNvSpPr>
            <a:spLocks noGrp="1"/>
          </p:cNvSpPr>
          <p:nvPr>
            <p:ph type="title"/>
          </p:nvPr>
        </p:nvSpPr>
        <p:spPr>
          <a:xfrm>
            <a:off x="150920" y="47486"/>
            <a:ext cx="11727401" cy="1508325"/>
          </a:xfrm>
        </p:spPr>
        <p:txBody>
          <a:bodyPr anchor="t">
            <a:normAutofit fontScale="90000"/>
          </a:bodyPr>
          <a:lstStyle/>
          <a:p>
            <a:r>
              <a:rPr lang="en-GB" b="1" dirty="0"/>
              <a:t>Statement 12:</a:t>
            </a:r>
            <a:br>
              <a:rPr lang="en-GB" dirty="0"/>
            </a:br>
            <a:r>
              <a:rPr lang="en-GB" dirty="0"/>
              <a:t>Create a bar chart in Power BI to highlight cities with the highest and lowest average temperatures in the dataset.</a:t>
            </a:r>
            <a:endParaRPr lang="en-US" dirty="0"/>
          </a:p>
        </p:txBody>
      </p:sp>
      <p:sp>
        <p:nvSpPr>
          <p:cNvPr id="4" name="Slide Number Placeholder 3">
            <a:extLst>
              <a:ext uri="{FF2B5EF4-FFF2-40B4-BE49-F238E27FC236}">
                <a16:creationId xmlns:a16="http://schemas.microsoft.com/office/drawing/2014/main" id="{EDB40317-0ED5-DCB9-3D43-39139DDCCF93}"/>
              </a:ext>
            </a:extLst>
          </p:cNvPr>
          <p:cNvSpPr>
            <a:spLocks noGrp="1"/>
          </p:cNvSpPr>
          <p:nvPr>
            <p:ph type="sldNum" sz="quarter" idx="12"/>
          </p:nvPr>
        </p:nvSpPr>
        <p:spPr/>
        <p:txBody>
          <a:bodyPr/>
          <a:lstStyle/>
          <a:p>
            <a:fld id="{9CD8D479-8942-46E8-A226-A4E01F7A105C}" type="slidenum">
              <a:rPr lang="en-US" smtClean="0"/>
              <a:t>19</a:t>
            </a:fld>
            <a:endParaRPr lang="en-US"/>
          </a:p>
        </p:txBody>
      </p:sp>
      <p:sp>
        <p:nvSpPr>
          <p:cNvPr id="5" name="Date Placeholder 4">
            <a:extLst>
              <a:ext uri="{FF2B5EF4-FFF2-40B4-BE49-F238E27FC236}">
                <a16:creationId xmlns:a16="http://schemas.microsoft.com/office/drawing/2014/main" id="{24C4CCAF-C0D5-82F0-D6AB-8C22146E66A4}"/>
              </a:ext>
            </a:extLst>
          </p:cNvPr>
          <p:cNvSpPr>
            <a:spLocks noGrp="1"/>
          </p:cNvSpPr>
          <p:nvPr>
            <p:ph type="dt" sz="half" idx="10"/>
          </p:nvPr>
        </p:nvSpPr>
        <p:spPr/>
        <p:txBody>
          <a:bodyPr/>
          <a:lstStyle/>
          <a:p>
            <a:fld id="{6DD1B487-36FD-4CED-B07A-1A81FC6540B1}" type="datetime1">
              <a:rPr lang="en-US" smtClean="0"/>
              <a:pPr/>
              <a:t>11/25/2024</a:t>
            </a:fld>
            <a:endParaRPr lang="en-US" dirty="0"/>
          </a:p>
        </p:txBody>
      </p:sp>
      <p:sp>
        <p:nvSpPr>
          <p:cNvPr id="6" name="Footer Placeholder 5">
            <a:extLst>
              <a:ext uri="{FF2B5EF4-FFF2-40B4-BE49-F238E27FC236}">
                <a16:creationId xmlns:a16="http://schemas.microsoft.com/office/drawing/2014/main" id="{DB47A025-66AE-415A-36A3-17D543ABABAB}"/>
              </a:ext>
            </a:extLst>
          </p:cNvPr>
          <p:cNvSpPr>
            <a:spLocks noGrp="1"/>
          </p:cNvSpPr>
          <p:nvPr>
            <p:ph type="ftr" sz="quarter" idx="11"/>
          </p:nvPr>
        </p:nvSpPr>
        <p:spPr/>
        <p:txBody>
          <a:bodyPr/>
          <a:lstStyle/>
          <a:p>
            <a:endParaRPr lang="en-US" dirty="0"/>
          </a:p>
        </p:txBody>
      </p:sp>
      <p:pic>
        <p:nvPicPr>
          <p:cNvPr id="7" name="Content Placeholder 6">
            <a:extLst>
              <a:ext uri="{FF2B5EF4-FFF2-40B4-BE49-F238E27FC236}">
                <a16:creationId xmlns:a16="http://schemas.microsoft.com/office/drawing/2014/main" id="{4B8B3CA6-9F8B-EC10-77D7-36C65D9F1291}"/>
              </a:ext>
            </a:extLst>
          </p:cNvPr>
          <p:cNvPicPr>
            <a:picLocks noGrp="1" noChangeAspect="1"/>
          </p:cNvPicPr>
          <p:nvPr>
            <p:ph idx="1"/>
          </p:nvPr>
        </p:nvPicPr>
        <p:blipFill>
          <a:blip r:embed="rId2"/>
          <a:stretch>
            <a:fillRect/>
          </a:stretch>
        </p:blipFill>
        <p:spPr>
          <a:xfrm>
            <a:off x="1369191" y="1705052"/>
            <a:ext cx="8666938" cy="4589215"/>
          </a:xfrm>
        </p:spPr>
      </p:pic>
    </p:spTree>
    <p:extLst>
      <p:ext uri="{BB962C8B-B14F-4D97-AF65-F5344CB8AC3E}">
        <p14:creationId xmlns:p14="http://schemas.microsoft.com/office/powerpoint/2010/main" val="38572029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C38846-86E2-C36D-1991-7C433FE0CED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3D6BD2C-5CF5-5819-06A4-10814865B62C}"/>
              </a:ext>
            </a:extLst>
          </p:cNvPr>
          <p:cNvSpPr>
            <a:spLocks noGrp="1"/>
          </p:cNvSpPr>
          <p:nvPr>
            <p:ph type="title"/>
          </p:nvPr>
        </p:nvSpPr>
        <p:spPr>
          <a:xfrm>
            <a:off x="453404" y="276087"/>
            <a:ext cx="10328572" cy="847197"/>
          </a:xfrm>
        </p:spPr>
        <p:txBody>
          <a:bodyPr/>
          <a:lstStyle/>
          <a:p>
            <a:r>
              <a:rPr lang="fr-FR" dirty="0"/>
              <a:t>Objective</a:t>
            </a:r>
            <a:endParaRPr lang="en-US" dirty="0"/>
          </a:p>
        </p:txBody>
      </p:sp>
      <p:sp>
        <p:nvSpPr>
          <p:cNvPr id="3" name="Content Placeholder 2">
            <a:extLst>
              <a:ext uri="{FF2B5EF4-FFF2-40B4-BE49-F238E27FC236}">
                <a16:creationId xmlns:a16="http://schemas.microsoft.com/office/drawing/2014/main" id="{C6591B0E-6CEA-7872-6EB5-610B97F27DE3}"/>
              </a:ext>
            </a:extLst>
          </p:cNvPr>
          <p:cNvSpPr>
            <a:spLocks noGrp="1"/>
          </p:cNvSpPr>
          <p:nvPr>
            <p:ph idx="1"/>
          </p:nvPr>
        </p:nvSpPr>
        <p:spPr>
          <a:xfrm>
            <a:off x="410402" y="1123284"/>
            <a:ext cx="11059548" cy="5063399"/>
          </a:xfrm>
        </p:spPr>
        <p:txBody>
          <a:bodyPr/>
          <a:lstStyle/>
          <a:p>
            <a:r>
              <a:rPr lang="en-IN" sz="1800" dirty="0">
                <a:effectLst/>
                <a:latin typeface="Times New Roman" panose="02020603050405020304" pitchFamily="18" charset="0"/>
                <a:ea typeface="Georgia" panose="02040502050405020303" pitchFamily="18" charset="0"/>
                <a:cs typeface="Mangal" panose="02040503050203030202" pitchFamily="18" charset="0"/>
              </a:rPr>
              <a:t>The primary objective of this project is to perform an in-depth exploratory data analysis (EDA) of weather patterns across various cities to uncover insights into climatic trends, anomalies, and their potential implications. Specific goals include:</a:t>
            </a:r>
            <a:endParaRPr lang="en-IN" sz="1800" dirty="0">
              <a:effectLst/>
              <a:latin typeface="Georgia" panose="02040502050405020303" pitchFamily="18" charset="0"/>
              <a:ea typeface="Georgia" panose="02040502050405020303" pitchFamily="18" charset="0"/>
              <a:cs typeface="Mangal" panose="02040503050203030202" pitchFamily="18" charset="0"/>
            </a:endParaRPr>
          </a:p>
          <a:p>
            <a:pPr marL="342900" lvl="0" indent="-342900">
              <a:buFont typeface="+mj-lt"/>
              <a:buAutoNum type="arabicPeriod"/>
              <a:tabLst>
                <a:tab pos="457200" algn="l"/>
              </a:tabLst>
            </a:pPr>
            <a:r>
              <a:rPr lang="en-IN" sz="1800" b="1" dirty="0">
                <a:effectLst/>
                <a:latin typeface="Times New Roman" panose="02020603050405020304" pitchFamily="18" charset="0"/>
                <a:ea typeface="Georgia" panose="02040502050405020303" pitchFamily="18" charset="0"/>
                <a:cs typeface="Mangal" panose="02040503050203030202" pitchFamily="18" charset="0"/>
              </a:rPr>
              <a:t>Identifying Weather Anomalies:</a:t>
            </a:r>
            <a:r>
              <a:rPr lang="en-IN" sz="1800" dirty="0">
                <a:effectLst/>
                <a:latin typeface="Times New Roman" panose="02020603050405020304" pitchFamily="18" charset="0"/>
                <a:ea typeface="Georgia" panose="02040502050405020303" pitchFamily="18" charset="0"/>
                <a:cs typeface="Mangal" panose="02040503050203030202" pitchFamily="18" charset="0"/>
              </a:rPr>
              <a:t> Detect temperature, wind speed, and other meteorological anomalies and assess their frequency and impact across different geographical regions.</a:t>
            </a:r>
            <a:endParaRPr lang="en-IN" sz="1800" dirty="0">
              <a:effectLst/>
              <a:latin typeface="Georgia" panose="02040502050405020303" pitchFamily="18" charset="0"/>
              <a:ea typeface="Georgia" panose="02040502050405020303" pitchFamily="18" charset="0"/>
              <a:cs typeface="Mangal" panose="02040503050203030202" pitchFamily="18" charset="0"/>
            </a:endParaRPr>
          </a:p>
          <a:p>
            <a:pPr marL="342900" lvl="0" indent="-342900">
              <a:buFont typeface="+mj-lt"/>
              <a:buAutoNum type="arabicPeriod"/>
              <a:tabLst>
                <a:tab pos="457200" algn="l"/>
              </a:tabLst>
            </a:pPr>
            <a:r>
              <a:rPr lang="en-IN" sz="1800" b="1" dirty="0" err="1">
                <a:effectLst/>
                <a:latin typeface="Times New Roman" panose="02020603050405020304" pitchFamily="18" charset="0"/>
                <a:ea typeface="Georgia" panose="02040502050405020303" pitchFamily="18" charset="0"/>
                <a:cs typeface="Mangal" panose="02040503050203030202" pitchFamily="18" charset="0"/>
              </a:rPr>
              <a:t>Analyzing</a:t>
            </a:r>
            <a:r>
              <a:rPr lang="en-IN" sz="1800" b="1" dirty="0">
                <a:effectLst/>
                <a:latin typeface="Times New Roman" panose="02020603050405020304" pitchFamily="18" charset="0"/>
                <a:ea typeface="Georgia" panose="02040502050405020303" pitchFamily="18" charset="0"/>
                <a:cs typeface="Mangal" panose="02040503050203030202" pitchFamily="18" charset="0"/>
              </a:rPr>
              <a:t> City Clusters:</a:t>
            </a:r>
            <a:r>
              <a:rPr lang="en-IN" sz="1800" dirty="0">
                <a:effectLst/>
                <a:latin typeface="Times New Roman" panose="02020603050405020304" pitchFamily="18" charset="0"/>
                <a:ea typeface="Georgia" panose="02040502050405020303" pitchFamily="18" charset="0"/>
                <a:cs typeface="Mangal" panose="02040503050203030202" pitchFamily="18" charset="0"/>
              </a:rPr>
              <a:t> Explore and explain clustering patterns of cities based on geographical and weather-related attributes such as latitude, longitude, and climatic factors.</a:t>
            </a:r>
            <a:endParaRPr lang="en-IN" sz="1800" dirty="0">
              <a:effectLst/>
              <a:latin typeface="Georgia" panose="02040502050405020303" pitchFamily="18" charset="0"/>
              <a:ea typeface="Georgia" panose="02040502050405020303" pitchFamily="18" charset="0"/>
              <a:cs typeface="Mangal" panose="02040503050203030202" pitchFamily="18" charset="0"/>
            </a:endParaRPr>
          </a:p>
          <a:p>
            <a:pPr marL="342900" lvl="0" indent="-342900">
              <a:buFont typeface="+mj-lt"/>
              <a:buAutoNum type="arabicPeriod"/>
              <a:tabLst>
                <a:tab pos="457200" algn="l"/>
              </a:tabLst>
            </a:pPr>
            <a:r>
              <a:rPr lang="en-IN" sz="1800" b="1" dirty="0">
                <a:effectLst/>
                <a:latin typeface="Times New Roman" panose="02020603050405020304" pitchFamily="18" charset="0"/>
                <a:ea typeface="Georgia" panose="02040502050405020303" pitchFamily="18" charset="0"/>
                <a:cs typeface="Mangal" panose="02040503050203030202" pitchFamily="18" charset="0"/>
              </a:rPr>
              <a:t>Exploring Coastal City Trends:</a:t>
            </a:r>
            <a:r>
              <a:rPr lang="en-IN" sz="1800" dirty="0">
                <a:effectLst/>
                <a:latin typeface="Times New Roman" panose="02020603050405020304" pitchFamily="18" charset="0"/>
                <a:ea typeface="Georgia" panose="02040502050405020303" pitchFamily="18" charset="0"/>
                <a:cs typeface="Mangal" panose="02040503050203030202" pitchFamily="18" charset="0"/>
              </a:rPr>
              <a:t> Investigate the influence of wind speed and direction on weather-related events, particularly in coastal cities prone to extreme conditions.</a:t>
            </a:r>
            <a:endParaRPr lang="en-IN" sz="1800" dirty="0">
              <a:effectLst/>
              <a:latin typeface="Georgia" panose="02040502050405020303" pitchFamily="18" charset="0"/>
              <a:ea typeface="Georgia" panose="02040502050405020303" pitchFamily="18" charset="0"/>
              <a:cs typeface="Mangal" panose="02040503050203030202" pitchFamily="18" charset="0"/>
            </a:endParaRPr>
          </a:p>
          <a:p>
            <a:pPr marL="342900" lvl="0" indent="-342900">
              <a:buFont typeface="+mj-lt"/>
              <a:buAutoNum type="arabicPeriod"/>
              <a:tabLst>
                <a:tab pos="457200" algn="l"/>
              </a:tabLst>
            </a:pPr>
            <a:r>
              <a:rPr lang="en-IN" sz="1800" b="1" dirty="0">
                <a:effectLst/>
                <a:latin typeface="Times New Roman" panose="02020603050405020304" pitchFamily="18" charset="0"/>
                <a:ea typeface="Georgia" panose="02040502050405020303" pitchFamily="18" charset="0"/>
                <a:cs typeface="Mangal" panose="02040503050203030202" pitchFamily="18" charset="0"/>
              </a:rPr>
              <a:t>Understanding Monthly Patterns:</a:t>
            </a:r>
            <a:r>
              <a:rPr lang="en-IN" sz="1800" dirty="0">
                <a:effectLst/>
                <a:latin typeface="Times New Roman" panose="02020603050405020304" pitchFamily="18" charset="0"/>
                <a:ea typeface="Georgia" panose="02040502050405020303" pitchFamily="18" charset="0"/>
                <a:cs typeface="Mangal" panose="02040503050203030202" pitchFamily="18" charset="0"/>
              </a:rPr>
              <a:t> </a:t>
            </a:r>
            <a:r>
              <a:rPr lang="en-IN" sz="1800" dirty="0" err="1">
                <a:effectLst/>
                <a:latin typeface="Times New Roman" panose="02020603050405020304" pitchFamily="18" charset="0"/>
                <a:ea typeface="Georgia" panose="02040502050405020303" pitchFamily="18" charset="0"/>
                <a:cs typeface="Mangal" panose="02040503050203030202" pitchFamily="18" charset="0"/>
              </a:rPr>
              <a:t>Analyze</a:t>
            </a:r>
            <a:r>
              <a:rPr lang="en-IN" sz="1800" dirty="0">
                <a:effectLst/>
                <a:latin typeface="Times New Roman" panose="02020603050405020304" pitchFamily="18" charset="0"/>
                <a:ea typeface="Georgia" panose="02040502050405020303" pitchFamily="18" charset="0"/>
                <a:cs typeface="Mangal" panose="02040503050203030202" pitchFamily="18" charset="0"/>
              </a:rPr>
              <a:t> seasonal variations in temperature, humidity, and other factors to identify months with significant deviations or noteworthy weather phenomena.</a:t>
            </a:r>
            <a:endParaRPr lang="en-IN" sz="1800" dirty="0">
              <a:effectLst/>
              <a:latin typeface="Georgia" panose="02040502050405020303" pitchFamily="18" charset="0"/>
              <a:ea typeface="Georgia" panose="02040502050405020303" pitchFamily="18" charset="0"/>
              <a:cs typeface="Mangal" panose="02040503050203030202" pitchFamily="18" charset="0"/>
            </a:endParaRPr>
          </a:p>
          <a:p>
            <a:pPr marL="342900" lvl="0" indent="-342900">
              <a:buFont typeface="+mj-lt"/>
              <a:buAutoNum type="arabicPeriod"/>
              <a:tabLst>
                <a:tab pos="457200" algn="l"/>
              </a:tabLst>
            </a:pPr>
            <a:r>
              <a:rPr lang="en-IN" sz="1800" b="1" dirty="0">
                <a:effectLst/>
                <a:latin typeface="Times New Roman" panose="02020603050405020304" pitchFamily="18" charset="0"/>
                <a:ea typeface="Georgia" panose="02040502050405020303" pitchFamily="18" charset="0"/>
                <a:cs typeface="Mangal" panose="02040503050203030202" pitchFamily="18" charset="0"/>
              </a:rPr>
              <a:t>Supporting Climate Impact Studies:</a:t>
            </a:r>
            <a:r>
              <a:rPr lang="en-IN" sz="1800" dirty="0">
                <a:effectLst/>
                <a:latin typeface="Times New Roman" panose="02020603050405020304" pitchFamily="18" charset="0"/>
                <a:ea typeface="Georgia" panose="02040502050405020303" pitchFamily="18" charset="0"/>
                <a:cs typeface="Mangal" panose="02040503050203030202" pitchFamily="18" charset="0"/>
              </a:rPr>
              <a:t> Provide structured insights into how natural factors, such as wind or extreme conditions, may influence weather trends and urban planning.</a:t>
            </a:r>
            <a:endParaRPr lang="en-IN" sz="1800" dirty="0">
              <a:effectLst/>
              <a:latin typeface="Georgia" panose="02040502050405020303" pitchFamily="18" charset="0"/>
              <a:ea typeface="Georgia" panose="02040502050405020303" pitchFamily="18" charset="0"/>
              <a:cs typeface="Mangal" panose="02040503050203030202" pitchFamily="18" charset="0"/>
            </a:endParaRPr>
          </a:p>
          <a:p>
            <a:r>
              <a:rPr lang="en-IN" sz="1800" dirty="0">
                <a:effectLst/>
                <a:latin typeface="Times New Roman" panose="02020603050405020304" pitchFamily="18" charset="0"/>
                <a:ea typeface="Georgia" panose="02040502050405020303" pitchFamily="18" charset="0"/>
                <a:cs typeface="Mangal" panose="02040503050203030202" pitchFamily="18" charset="0"/>
              </a:rPr>
              <a:t>This analysis aims to guide actionable strategies for disaster preparedness, urban planning, and climate adaptation.</a:t>
            </a:r>
            <a:endParaRPr lang="en-IN" sz="1800" dirty="0">
              <a:effectLst/>
              <a:latin typeface="Georgia" panose="02040502050405020303" pitchFamily="18" charset="0"/>
              <a:ea typeface="Georgia" panose="02040502050405020303" pitchFamily="18" charset="0"/>
              <a:cs typeface="Mangal" panose="02040503050203030202" pitchFamily="18" charset="0"/>
            </a:endParaRPr>
          </a:p>
        </p:txBody>
      </p:sp>
      <p:sp>
        <p:nvSpPr>
          <p:cNvPr id="4" name="Slide Number Placeholder 3">
            <a:extLst>
              <a:ext uri="{FF2B5EF4-FFF2-40B4-BE49-F238E27FC236}">
                <a16:creationId xmlns:a16="http://schemas.microsoft.com/office/drawing/2014/main" id="{83ED7090-4771-D04B-B6B6-7597ADCAFD25}"/>
              </a:ext>
            </a:extLst>
          </p:cNvPr>
          <p:cNvSpPr>
            <a:spLocks noGrp="1"/>
          </p:cNvSpPr>
          <p:nvPr>
            <p:ph type="sldNum" sz="quarter" idx="12"/>
          </p:nvPr>
        </p:nvSpPr>
        <p:spPr/>
        <p:txBody>
          <a:bodyPr/>
          <a:lstStyle/>
          <a:p>
            <a:fld id="{9CD8D479-8942-46E8-A226-A4E01F7A105C}" type="slidenum">
              <a:rPr lang="en-US" smtClean="0"/>
              <a:t>2</a:t>
            </a:fld>
            <a:endParaRPr lang="en-US"/>
          </a:p>
        </p:txBody>
      </p:sp>
      <p:sp>
        <p:nvSpPr>
          <p:cNvPr id="5" name="Date Placeholder 4">
            <a:extLst>
              <a:ext uri="{FF2B5EF4-FFF2-40B4-BE49-F238E27FC236}">
                <a16:creationId xmlns:a16="http://schemas.microsoft.com/office/drawing/2014/main" id="{DA9E90A5-9145-ACA0-D092-D7CE91D27156}"/>
              </a:ext>
            </a:extLst>
          </p:cNvPr>
          <p:cNvSpPr>
            <a:spLocks noGrp="1"/>
          </p:cNvSpPr>
          <p:nvPr>
            <p:ph type="dt" sz="half" idx="10"/>
          </p:nvPr>
        </p:nvSpPr>
        <p:spPr/>
        <p:txBody>
          <a:bodyPr/>
          <a:lstStyle/>
          <a:p>
            <a:fld id="{6DD1B487-36FD-4CED-B07A-1A81FC6540B1}" type="datetime1">
              <a:rPr lang="en-US" smtClean="0"/>
              <a:pPr/>
              <a:t>11/25/2024</a:t>
            </a:fld>
            <a:endParaRPr lang="en-US" dirty="0"/>
          </a:p>
        </p:txBody>
      </p:sp>
    </p:spTree>
    <p:extLst>
      <p:ext uri="{BB962C8B-B14F-4D97-AF65-F5344CB8AC3E}">
        <p14:creationId xmlns:p14="http://schemas.microsoft.com/office/powerpoint/2010/main" val="405717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8E0171-B041-D9FD-4E6C-EA301285E09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CBDB356-68E9-F16F-A96E-88975FC4E88E}"/>
              </a:ext>
            </a:extLst>
          </p:cNvPr>
          <p:cNvSpPr>
            <a:spLocks noGrp="1"/>
          </p:cNvSpPr>
          <p:nvPr>
            <p:ph type="title"/>
          </p:nvPr>
        </p:nvSpPr>
        <p:spPr>
          <a:xfrm>
            <a:off x="150920" y="47486"/>
            <a:ext cx="11727401" cy="1508325"/>
          </a:xfrm>
        </p:spPr>
        <p:txBody>
          <a:bodyPr anchor="t">
            <a:normAutofit fontScale="90000"/>
          </a:bodyPr>
          <a:lstStyle/>
          <a:p>
            <a:r>
              <a:rPr lang="en-GB" b="1" dirty="0"/>
              <a:t>Statement 13:</a:t>
            </a:r>
            <a:br>
              <a:rPr lang="en-GB" dirty="0"/>
            </a:br>
            <a:r>
              <a:rPr lang="en-GB" dirty="0"/>
              <a:t>Create a wind rose chart in Power BI to visualize the prevailing wind directions for a selected city.</a:t>
            </a:r>
            <a:endParaRPr lang="en-US" dirty="0"/>
          </a:p>
        </p:txBody>
      </p:sp>
      <p:sp>
        <p:nvSpPr>
          <p:cNvPr id="4" name="Slide Number Placeholder 3">
            <a:extLst>
              <a:ext uri="{FF2B5EF4-FFF2-40B4-BE49-F238E27FC236}">
                <a16:creationId xmlns:a16="http://schemas.microsoft.com/office/drawing/2014/main" id="{E0B5C1AA-40BC-D909-7320-7048EBF45784}"/>
              </a:ext>
            </a:extLst>
          </p:cNvPr>
          <p:cNvSpPr>
            <a:spLocks noGrp="1"/>
          </p:cNvSpPr>
          <p:nvPr>
            <p:ph type="sldNum" sz="quarter" idx="12"/>
          </p:nvPr>
        </p:nvSpPr>
        <p:spPr/>
        <p:txBody>
          <a:bodyPr/>
          <a:lstStyle/>
          <a:p>
            <a:fld id="{9CD8D479-8942-46E8-A226-A4E01F7A105C}" type="slidenum">
              <a:rPr lang="en-US" smtClean="0"/>
              <a:t>20</a:t>
            </a:fld>
            <a:endParaRPr lang="en-US"/>
          </a:p>
        </p:txBody>
      </p:sp>
      <p:sp>
        <p:nvSpPr>
          <p:cNvPr id="5" name="Date Placeholder 4">
            <a:extLst>
              <a:ext uri="{FF2B5EF4-FFF2-40B4-BE49-F238E27FC236}">
                <a16:creationId xmlns:a16="http://schemas.microsoft.com/office/drawing/2014/main" id="{BDB907B8-F461-3770-56C8-A1C7D5A9AE25}"/>
              </a:ext>
            </a:extLst>
          </p:cNvPr>
          <p:cNvSpPr>
            <a:spLocks noGrp="1"/>
          </p:cNvSpPr>
          <p:nvPr>
            <p:ph type="dt" sz="half" idx="10"/>
          </p:nvPr>
        </p:nvSpPr>
        <p:spPr/>
        <p:txBody>
          <a:bodyPr/>
          <a:lstStyle/>
          <a:p>
            <a:fld id="{6DD1B487-36FD-4CED-B07A-1A81FC6540B1}" type="datetime1">
              <a:rPr lang="en-US" smtClean="0"/>
              <a:pPr/>
              <a:t>11/25/2024</a:t>
            </a:fld>
            <a:endParaRPr lang="en-US" dirty="0"/>
          </a:p>
        </p:txBody>
      </p:sp>
      <p:sp>
        <p:nvSpPr>
          <p:cNvPr id="6" name="Footer Placeholder 5">
            <a:extLst>
              <a:ext uri="{FF2B5EF4-FFF2-40B4-BE49-F238E27FC236}">
                <a16:creationId xmlns:a16="http://schemas.microsoft.com/office/drawing/2014/main" id="{63D0C947-1CE1-E1EA-A0B1-5F6F1F8B989F}"/>
              </a:ext>
            </a:extLst>
          </p:cNvPr>
          <p:cNvSpPr>
            <a:spLocks noGrp="1"/>
          </p:cNvSpPr>
          <p:nvPr>
            <p:ph type="ftr" sz="quarter" idx="11"/>
          </p:nvPr>
        </p:nvSpPr>
        <p:spPr/>
        <p:txBody>
          <a:bodyPr/>
          <a:lstStyle/>
          <a:p>
            <a:endParaRPr lang="en-US" dirty="0"/>
          </a:p>
        </p:txBody>
      </p:sp>
      <p:pic>
        <p:nvPicPr>
          <p:cNvPr id="7" name="Content Placeholder 6">
            <a:extLst>
              <a:ext uri="{FF2B5EF4-FFF2-40B4-BE49-F238E27FC236}">
                <a16:creationId xmlns:a16="http://schemas.microsoft.com/office/drawing/2014/main" id="{95E0405B-96FE-1A9A-B9C7-1087D2DABC3E}"/>
              </a:ext>
            </a:extLst>
          </p:cNvPr>
          <p:cNvPicPr>
            <a:picLocks noGrp="1" noChangeAspect="1"/>
          </p:cNvPicPr>
          <p:nvPr>
            <p:ph idx="1"/>
          </p:nvPr>
        </p:nvPicPr>
        <p:blipFill>
          <a:blip r:embed="rId2"/>
          <a:stretch>
            <a:fillRect/>
          </a:stretch>
        </p:blipFill>
        <p:spPr>
          <a:xfrm>
            <a:off x="3382497" y="1634030"/>
            <a:ext cx="4438729" cy="4662107"/>
          </a:xfrm>
        </p:spPr>
      </p:pic>
    </p:spTree>
    <p:extLst>
      <p:ext uri="{BB962C8B-B14F-4D97-AF65-F5344CB8AC3E}">
        <p14:creationId xmlns:p14="http://schemas.microsoft.com/office/powerpoint/2010/main" val="2242790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48996F-B575-A9CF-2941-F6F192ECEF3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6811059-136C-C6DB-F4F6-9BB339DE5E79}"/>
              </a:ext>
            </a:extLst>
          </p:cNvPr>
          <p:cNvSpPr>
            <a:spLocks noGrp="1"/>
          </p:cNvSpPr>
          <p:nvPr>
            <p:ph type="title"/>
          </p:nvPr>
        </p:nvSpPr>
        <p:spPr>
          <a:xfrm>
            <a:off x="150920" y="47486"/>
            <a:ext cx="11727401" cy="1508325"/>
          </a:xfrm>
        </p:spPr>
        <p:txBody>
          <a:bodyPr anchor="t">
            <a:normAutofit fontScale="90000"/>
          </a:bodyPr>
          <a:lstStyle/>
          <a:p>
            <a:r>
              <a:rPr lang="en-GB" b="1" dirty="0"/>
              <a:t>Statement 14:</a:t>
            </a:r>
            <a:br>
              <a:rPr lang="en-GB" dirty="0"/>
            </a:br>
            <a:r>
              <a:rPr lang="en-GB" dirty="0"/>
              <a:t>Can you generate a Power BI heatmap illustrating the average wind speeds across cities for different months of the year?</a:t>
            </a:r>
            <a:endParaRPr lang="en-US" dirty="0"/>
          </a:p>
        </p:txBody>
      </p:sp>
      <p:sp>
        <p:nvSpPr>
          <p:cNvPr id="4" name="Slide Number Placeholder 3">
            <a:extLst>
              <a:ext uri="{FF2B5EF4-FFF2-40B4-BE49-F238E27FC236}">
                <a16:creationId xmlns:a16="http://schemas.microsoft.com/office/drawing/2014/main" id="{31DCCE72-FD97-3FBC-02BB-A82DB5902DC4}"/>
              </a:ext>
            </a:extLst>
          </p:cNvPr>
          <p:cNvSpPr>
            <a:spLocks noGrp="1"/>
          </p:cNvSpPr>
          <p:nvPr>
            <p:ph type="sldNum" sz="quarter" idx="12"/>
          </p:nvPr>
        </p:nvSpPr>
        <p:spPr/>
        <p:txBody>
          <a:bodyPr/>
          <a:lstStyle/>
          <a:p>
            <a:fld id="{9CD8D479-8942-46E8-A226-A4E01F7A105C}" type="slidenum">
              <a:rPr lang="en-US" smtClean="0"/>
              <a:t>21</a:t>
            </a:fld>
            <a:endParaRPr lang="en-US"/>
          </a:p>
        </p:txBody>
      </p:sp>
      <p:sp>
        <p:nvSpPr>
          <p:cNvPr id="5" name="Date Placeholder 4">
            <a:extLst>
              <a:ext uri="{FF2B5EF4-FFF2-40B4-BE49-F238E27FC236}">
                <a16:creationId xmlns:a16="http://schemas.microsoft.com/office/drawing/2014/main" id="{D93BB3FF-173D-1B7D-FA88-06EB9E986E7E}"/>
              </a:ext>
            </a:extLst>
          </p:cNvPr>
          <p:cNvSpPr>
            <a:spLocks noGrp="1"/>
          </p:cNvSpPr>
          <p:nvPr>
            <p:ph type="dt" sz="half" idx="10"/>
          </p:nvPr>
        </p:nvSpPr>
        <p:spPr/>
        <p:txBody>
          <a:bodyPr/>
          <a:lstStyle/>
          <a:p>
            <a:fld id="{6DD1B487-36FD-4CED-B07A-1A81FC6540B1}" type="datetime1">
              <a:rPr lang="en-US" smtClean="0"/>
              <a:pPr/>
              <a:t>11/25/2024</a:t>
            </a:fld>
            <a:endParaRPr lang="en-US" dirty="0"/>
          </a:p>
        </p:txBody>
      </p:sp>
      <p:sp>
        <p:nvSpPr>
          <p:cNvPr id="6" name="Footer Placeholder 5">
            <a:extLst>
              <a:ext uri="{FF2B5EF4-FFF2-40B4-BE49-F238E27FC236}">
                <a16:creationId xmlns:a16="http://schemas.microsoft.com/office/drawing/2014/main" id="{BE408D21-8BF9-9475-0436-A44EBA86EEAA}"/>
              </a:ext>
            </a:extLst>
          </p:cNvPr>
          <p:cNvSpPr>
            <a:spLocks noGrp="1"/>
          </p:cNvSpPr>
          <p:nvPr>
            <p:ph type="ftr" sz="quarter" idx="11"/>
          </p:nvPr>
        </p:nvSpPr>
        <p:spPr/>
        <p:txBody>
          <a:bodyPr/>
          <a:lstStyle/>
          <a:p>
            <a:endParaRPr lang="en-US" dirty="0"/>
          </a:p>
        </p:txBody>
      </p:sp>
      <p:pic>
        <p:nvPicPr>
          <p:cNvPr id="7" name="Content Placeholder 6">
            <a:extLst>
              <a:ext uri="{FF2B5EF4-FFF2-40B4-BE49-F238E27FC236}">
                <a16:creationId xmlns:a16="http://schemas.microsoft.com/office/drawing/2014/main" id="{0C63FB3F-BF21-B90D-FCAF-325F18CF1CC7}"/>
              </a:ext>
            </a:extLst>
          </p:cNvPr>
          <p:cNvPicPr>
            <a:picLocks noGrp="1" noChangeAspect="1"/>
          </p:cNvPicPr>
          <p:nvPr>
            <p:ph idx="1"/>
          </p:nvPr>
        </p:nvPicPr>
        <p:blipFill>
          <a:blip r:embed="rId2"/>
          <a:stretch>
            <a:fillRect/>
          </a:stretch>
        </p:blipFill>
        <p:spPr>
          <a:xfrm>
            <a:off x="1368458" y="1555811"/>
            <a:ext cx="9144259" cy="4673733"/>
          </a:xfrm>
        </p:spPr>
      </p:pic>
    </p:spTree>
    <p:extLst>
      <p:ext uri="{BB962C8B-B14F-4D97-AF65-F5344CB8AC3E}">
        <p14:creationId xmlns:p14="http://schemas.microsoft.com/office/powerpoint/2010/main" val="1235359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5B2DA2-0050-B6BE-F0AA-8559882D5BC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94D3A42-6995-00D8-3672-252DEF71A3BF}"/>
              </a:ext>
            </a:extLst>
          </p:cNvPr>
          <p:cNvSpPr>
            <a:spLocks noGrp="1"/>
          </p:cNvSpPr>
          <p:nvPr>
            <p:ph type="title"/>
          </p:nvPr>
        </p:nvSpPr>
        <p:spPr>
          <a:xfrm>
            <a:off x="150920" y="47486"/>
            <a:ext cx="11727401" cy="1508325"/>
          </a:xfrm>
        </p:spPr>
        <p:txBody>
          <a:bodyPr anchor="t">
            <a:normAutofit fontScale="90000"/>
          </a:bodyPr>
          <a:lstStyle/>
          <a:p>
            <a:r>
              <a:rPr lang="en-GB" b="1" dirty="0"/>
              <a:t>Statement 15:</a:t>
            </a:r>
            <a:br>
              <a:rPr lang="en-GB" dirty="0"/>
            </a:br>
            <a:r>
              <a:rPr lang="en-GB" dirty="0"/>
              <a:t>Create a Power BI scatter plot to show the relationship between wind speed and air pressure for a specific city.</a:t>
            </a:r>
            <a:endParaRPr lang="en-US" dirty="0"/>
          </a:p>
        </p:txBody>
      </p:sp>
      <p:sp>
        <p:nvSpPr>
          <p:cNvPr id="4" name="Slide Number Placeholder 3">
            <a:extLst>
              <a:ext uri="{FF2B5EF4-FFF2-40B4-BE49-F238E27FC236}">
                <a16:creationId xmlns:a16="http://schemas.microsoft.com/office/drawing/2014/main" id="{D73CA91C-2697-6723-BAFE-D44CFF2C0E08}"/>
              </a:ext>
            </a:extLst>
          </p:cNvPr>
          <p:cNvSpPr>
            <a:spLocks noGrp="1"/>
          </p:cNvSpPr>
          <p:nvPr>
            <p:ph type="sldNum" sz="quarter" idx="12"/>
          </p:nvPr>
        </p:nvSpPr>
        <p:spPr/>
        <p:txBody>
          <a:bodyPr/>
          <a:lstStyle/>
          <a:p>
            <a:fld id="{9CD8D479-8942-46E8-A226-A4E01F7A105C}" type="slidenum">
              <a:rPr lang="en-US" smtClean="0"/>
              <a:t>22</a:t>
            </a:fld>
            <a:endParaRPr lang="en-US"/>
          </a:p>
        </p:txBody>
      </p:sp>
      <p:sp>
        <p:nvSpPr>
          <p:cNvPr id="5" name="Date Placeholder 4">
            <a:extLst>
              <a:ext uri="{FF2B5EF4-FFF2-40B4-BE49-F238E27FC236}">
                <a16:creationId xmlns:a16="http://schemas.microsoft.com/office/drawing/2014/main" id="{2E264CC2-DBE2-AA25-4F05-558EF3744A40}"/>
              </a:ext>
            </a:extLst>
          </p:cNvPr>
          <p:cNvSpPr>
            <a:spLocks noGrp="1"/>
          </p:cNvSpPr>
          <p:nvPr>
            <p:ph type="dt" sz="half" idx="10"/>
          </p:nvPr>
        </p:nvSpPr>
        <p:spPr/>
        <p:txBody>
          <a:bodyPr/>
          <a:lstStyle/>
          <a:p>
            <a:fld id="{6DD1B487-36FD-4CED-B07A-1A81FC6540B1}" type="datetime1">
              <a:rPr lang="en-US" smtClean="0"/>
              <a:pPr/>
              <a:t>11/25/2024</a:t>
            </a:fld>
            <a:endParaRPr lang="en-US" dirty="0"/>
          </a:p>
        </p:txBody>
      </p:sp>
      <p:sp>
        <p:nvSpPr>
          <p:cNvPr id="6" name="Footer Placeholder 5">
            <a:extLst>
              <a:ext uri="{FF2B5EF4-FFF2-40B4-BE49-F238E27FC236}">
                <a16:creationId xmlns:a16="http://schemas.microsoft.com/office/drawing/2014/main" id="{847C09A6-421F-64C3-2BAD-F6042B233E88}"/>
              </a:ext>
            </a:extLst>
          </p:cNvPr>
          <p:cNvSpPr>
            <a:spLocks noGrp="1"/>
          </p:cNvSpPr>
          <p:nvPr>
            <p:ph type="ftr" sz="quarter" idx="11"/>
          </p:nvPr>
        </p:nvSpPr>
        <p:spPr/>
        <p:txBody>
          <a:bodyPr/>
          <a:lstStyle/>
          <a:p>
            <a:endParaRPr lang="en-US" dirty="0"/>
          </a:p>
        </p:txBody>
      </p:sp>
      <p:pic>
        <p:nvPicPr>
          <p:cNvPr id="7" name="Content Placeholder 6">
            <a:extLst>
              <a:ext uri="{FF2B5EF4-FFF2-40B4-BE49-F238E27FC236}">
                <a16:creationId xmlns:a16="http://schemas.microsoft.com/office/drawing/2014/main" id="{6FC97246-E83F-07E5-43EA-F29DCA496949}"/>
              </a:ext>
            </a:extLst>
          </p:cNvPr>
          <p:cNvPicPr>
            <a:picLocks noGrp="1" noChangeAspect="1"/>
          </p:cNvPicPr>
          <p:nvPr>
            <p:ph idx="1"/>
          </p:nvPr>
        </p:nvPicPr>
        <p:blipFill>
          <a:blip r:embed="rId2"/>
          <a:stretch>
            <a:fillRect/>
          </a:stretch>
        </p:blipFill>
        <p:spPr>
          <a:xfrm>
            <a:off x="286115" y="2253004"/>
            <a:ext cx="11376434" cy="3117986"/>
          </a:xfrm>
        </p:spPr>
      </p:pic>
    </p:spTree>
    <p:extLst>
      <p:ext uri="{BB962C8B-B14F-4D97-AF65-F5344CB8AC3E}">
        <p14:creationId xmlns:p14="http://schemas.microsoft.com/office/powerpoint/2010/main" val="42758044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2562" y="205066"/>
            <a:ext cx="9371949" cy="558414"/>
          </a:xfrm>
        </p:spPr>
        <p:txBody>
          <a:bodyPr>
            <a:normAutofit fontScale="90000"/>
          </a:bodyPr>
          <a:lstStyle/>
          <a:p>
            <a:r>
              <a:rPr lang="en-US" dirty="0"/>
              <a:t>Layout Of the Dashboard</a:t>
            </a:r>
          </a:p>
        </p:txBody>
      </p:sp>
      <p:pic>
        <p:nvPicPr>
          <p:cNvPr id="11" name="Content Placeholder 10">
            <a:extLst>
              <a:ext uri="{FF2B5EF4-FFF2-40B4-BE49-F238E27FC236}">
                <a16:creationId xmlns:a16="http://schemas.microsoft.com/office/drawing/2014/main" id="{7C51B843-1A01-1E6F-DFB5-5427BFB934C7}"/>
              </a:ext>
            </a:extLst>
          </p:cNvPr>
          <p:cNvPicPr>
            <a:picLocks noGrp="1" noChangeAspect="1"/>
          </p:cNvPicPr>
          <p:nvPr>
            <p:ph sz="half" idx="1"/>
          </p:nvPr>
        </p:nvPicPr>
        <p:blipFill>
          <a:blip r:embed="rId2"/>
          <a:stretch>
            <a:fillRect/>
          </a:stretch>
        </p:blipFill>
        <p:spPr>
          <a:xfrm>
            <a:off x="1177351" y="894341"/>
            <a:ext cx="9604624" cy="5429353"/>
          </a:xfrm>
        </p:spPr>
      </p:pic>
      <p:sp>
        <p:nvSpPr>
          <p:cNvPr id="5" name="Slide Number Placeholder 4"/>
          <p:cNvSpPr>
            <a:spLocks noGrp="1"/>
          </p:cNvSpPr>
          <p:nvPr>
            <p:ph type="sldNum" sz="quarter" idx="12"/>
          </p:nvPr>
        </p:nvSpPr>
        <p:spPr/>
        <p:txBody>
          <a:bodyPr/>
          <a:lstStyle/>
          <a:p>
            <a:fld id="{9CD8D479-8942-46E8-A226-A4E01F7A105C}" type="slidenum">
              <a:rPr lang="en-US" smtClean="0"/>
              <a:t>23</a:t>
            </a:fld>
            <a:endParaRPr lang="en-US"/>
          </a:p>
        </p:txBody>
      </p:sp>
      <p:sp>
        <p:nvSpPr>
          <p:cNvPr id="6" name="Date Placeholder 5"/>
          <p:cNvSpPr>
            <a:spLocks noGrp="1"/>
          </p:cNvSpPr>
          <p:nvPr>
            <p:ph type="dt" sz="half" idx="10"/>
          </p:nvPr>
        </p:nvSpPr>
        <p:spPr/>
        <p:txBody>
          <a:bodyPr/>
          <a:lstStyle/>
          <a:p>
            <a:fld id="{93A66BA0-BF77-43AC-894A-20AD8220B887}" type="datetime1">
              <a:rPr lang="en-US" smtClean="0"/>
              <a:pPr/>
              <a:t>11/25/2024</a:t>
            </a:fld>
            <a:endParaRPr lang="en-US" dirty="0"/>
          </a:p>
        </p:txBody>
      </p:sp>
      <p:sp>
        <p:nvSpPr>
          <p:cNvPr id="7" name="Footer Placeholder 6"/>
          <p:cNvSpPr>
            <a:spLocks noGrp="1"/>
          </p:cNvSpPr>
          <p:nvPr>
            <p:ph type="ftr" sz="quarter" idx="11"/>
          </p:nvPr>
        </p:nvSpPr>
        <p:spPr/>
        <p:txBody>
          <a:bodyPr/>
          <a:lstStyle/>
          <a:p>
            <a:r>
              <a:rPr lang="en-US" dirty="0"/>
              <a:t>Add a footer</a:t>
            </a:r>
          </a:p>
        </p:txBody>
      </p:sp>
    </p:spTree>
    <p:extLst>
      <p:ext uri="{BB962C8B-B14F-4D97-AF65-F5344CB8AC3E}">
        <p14:creationId xmlns:p14="http://schemas.microsoft.com/office/powerpoint/2010/main" val="129071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EDDB46-1343-B3DE-26B6-3498E728D6A9}"/>
              </a:ext>
            </a:extLst>
          </p:cNvPr>
          <p:cNvSpPr>
            <a:spLocks noGrp="1"/>
          </p:cNvSpPr>
          <p:nvPr>
            <p:ph type="title"/>
          </p:nvPr>
        </p:nvSpPr>
        <p:spPr/>
        <p:txBody>
          <a:bodyPr/>
          <a:lstStyle/>
          <a:p>
            <a:r>
              <a:rPr lang="en-GB" dirty="0"/>
              <a:t>Conclusion</a:t>
            </a:r>
            <a:endParaRPr lang="en-IN" dirty="0"/>
          </a:p>
        </p:txBody>
      </p:sp>
      <p:sp>
        <p:nvSpPr>
          <p:cNvPr id="3" name="Content Placeholder 2">
            <a:extLst>
              <a:ext uri="{FF2B5EF4-FFF2-40B4-BE49-F238E27FC236}">
                <a16:creationId xmlns:a16="http://schemas.microsoft.com/office/drawing/2014/main" id="{9614EE4C-C8BD-6FA1-92BA-579E4CE10646}"/>
              </a:ext>
            </a:extLst>
          </p:cNvPr>
          <p:cNvSpPr>
            <a:spLocks noGrp="1"/>
          </p:cNvSpPr>
          <p:nvPr>
            <p:ph idx="1"/>
          </p:nvPr>
        </p:nvSpPr>
        <p:spPr/>
        <p:txBody>
          <a:bodyPr/>
          <a:lstStyle/>
          <a:p>
            <a:r>
              <a:rPr lang="en-GB" dirty="0"/>
              <a:t>This exploratory data analysis provided valuable insights into weather patterns across multiple cities, examining factors such as temperature, wind speed, humidity, and weather-related events. The analysis highlighted key trends, including the influence of latitude on temperature, the prevalence of extreme weather conditions in certain regions, and the limited local impact of wind speed and direction on severe weather-related events.</a:t>
            </a:r>
          </a:p>
          <a:p>
            <a:r>
              <a:rPr lang="en-GB" dirty="0"/>
              <a:t>Notably, cities with slower wind speeds may experience higher pollution accumulation due to reduced dispersion, while severe weather events often originate far from urban areas, complicating direct correlations with local conditions. These findings underscore the importance of considering broader meteorological contexts when assessing urban weather impacts.</a:t>
            </a:r>
          </a:p>
          <a:p>
            <a:r>
              <a:rPr lang="en-GB" dirty="0"/>
              <a:t>Overall, this analysis contributes to a deeper understanding of city-specific weather dynamics, which can inform urban planning, disaster preparedness, and environmental management strategies.</a:t>
            </a:r>
          </a:p>
        </p:txBody>
      </p:sp>
      <p:sp>
        <p:nvSpPr>
          <p:cNvPr id="4" name="Slide Number Placeholder 3">
            <a:extLst>
              <a:ext uri="{FF2B5EF4-FFF2-40B4-BE49-F238E27FC236}">
                <a16:creationId xmlns:a16="http://schemas.microsoft.com/office/drawing/2014/main" id="{DE9371A9-2D2B-75A6-92F8-80CBC8E9603D}"/>
              </a:ext>
            </a:extLst>
          </p:cNvPr>
          <p:cNvSpPr>
            <a:spLocks noGrp="1"/>
          </p:cNvSpPr>
          <p:nvPr>
            <p:ph type="sldNum" sz="quarter" idx="12"/>
          </p:nvPr>
        </p:nvSpPr>
        <p:spPr/>
        <p:txBody>
          <a:bodyPr/>
          <a:lstStyle/>
          <a:p>
            <a:fld id="{9CD8D479-8942-46E8-A226-A4E01F7A105C}" type="slidenum">
              <a:rPr lang="en-IN" smtClean="0"/>
              <a:t>24</a:t>
            </a:fld>
            <a:endParaRPr lang="en-IN"/>
          </a:p>
        </p:txBody>
      </p:sp>
      <p:sp>
        <p:nvSpPr>
          <p:cNvPr id="5" name="Date Placeholder 4">
            <a:extLst>
              <a:ext uri="{FF2B5EF4-FFF2-40B4-BE49-F238E27FC236}">
                <a16:creationId xmlns:a16="http://schemas.microsoft.com/office/drawing/2014/main" id="{68405767-D41A-88C7-6FF8-2D6B24B8274C}"/>
              </a:ext>
            </a:extLst>
          </p:cNvPr>
          <p:cNvSpPr>
            <a:spLocks noGrp="1"/>
          </p:cNvSpPr>
          <p:nvPr>
            <p:ph type="dt" sz="half" idx="10"/>
          </p:nvPr>
        </p:nvSpPr>
        <p:spPr/>
        <p:txBody>
          <a:bodyPr/>
          <a:lstStyle/>
          <a:p>
            <a:fld id="{6DD1B487-36FD-4CED-B07A-1A81FC6540B1}" type="datetime1">
              <a:rPr lang="en-US" smtClean="0"/>
              <a:pPr/>
              <a:t>11/25/2024</a:t>
            </a:fld>
            <a:endParaRPr lang="en-US" dirty="0"/>
          </a:p>
        </p:txBody>
      </p:sp>
      <p:sp>
        <p:nvSpPr>
          <p:cNvPr id="6" name="Footer Placeholder 5">
            <a:extLst>
              <a:ext uri="{FF2B5EF4-FFF2-40B4-BE49-F238E27FC236}">
                <a16:creationId xmlns:a16="http://schemas.microsoft.com/office/drawing/2014/main" id="{464FD182-AEE0-E830-7F3F-A555950C0101}"/>
              </a:ext>
            </a:extLst>
          </p:cNvPr>
          <p:cNvSpPr>
            <a:spLocks noGrp="1"/>
          </p:cNvSpPr>
          <p:nvPr>
            <p:ph type="ftr" sz="quarter" idx="11"/>
          </p:nvPr>
        </p:nvSpPr>
        <p:spPr/>
        <p:txBody>
          <a:bodyPr/>
          <a:lstStyle/>
          <a:p>
            <a:r>
              <a:rPr lang="en-US"/>
              <a:t>Add a footer</a:t>
            </a:r>
            <a:endParaRPr lang="en-US" dirty="0"/>
          </a:p>
        </p:txBody>
      </p:sp>
    </p:spTree>
    <p:extLst>
      <p:ext uri="{BB962C8B-B14F-4D97-AF65-F5344CB8AC3E}">
        <p14:creationId xmlns:p14="http://schemas.microsoft.com/office/powerpoint/2010/main" val="983427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9390" y="125167"/>
            <a:ext cx="10328572" cy="593925"/>
          </a:xfrm>
        </p:spPr>
        <p:txBody>
          <a:bodyPr>
            <a:normAutofit fontScale="90000"/>
          </a:bodyPr>
          <a:lstStyle/>
          <a:p>
            <a:r>
              <a:rPr lang="fr-FR" dirty="0"/>
              <a:t>Data </a:t>
            </a:r>
            <a:r>
              <a:rPr lang="fr-FR" dirty="0" err="1"/>
              <a:t>Dictionary</a:t>
            </a:r>
            <a:endParaRPr lang="en-US" dirty="0"/>
          </a:p>
        </p:txBody>
      </p:sp>
      <p:sp>
        <p:nvSpPr>
          <p:cNvPr id="3" name="Content Placeholder 2"/>
          <p:cNvSpPr>
            <a:spLocks noGrp="1"/>
          </p:cNvSpPr>
          <p:nvPr>
            <p:ph idx="1"/>
          </p:nvPr>
        </p:nvSpPr>
        <p:spPr>
          <a:xfrm>
            <a:off x="135194" y="719092"/>
            <a:ext cx="11867416" cy="5862821"/>
          </a:xfrm>
        </p:spPr>
        <p:txBody>
          <a:bodyPr>
            <a:normAutofit fontScale="77500" lnSpcReduction="20000"/>
          </a:bodyPr>
          <a:lstStyle/>
          <a:p>
            <a:pPr marL="0" indent="0">
              <a:lnSpc>
                <a:spcPct val="80000"/>
              </a:lnSpc>
              <a:buNone/>
            </a:pPr>
            <a:r>
              <a:rPr lang="en-GB" sz="1400" b="1" u="sng" dirty="0">
                <a:effectLst/>
                <a:latin typeface="Times New Roman" panose="02020603050405020304" pitchFamily="18" charset="0"/>
                <a:ea typeface="Georgia" panose="02040502050405020303" pitchFamily="18" charset="0"/>
                <a:cs typeface="Mangal" panose="02040503050203030202" pitchFamily="18" charset="0"/>
              </a:rPr>
              <a:t>BASE TABLES:</a:t>
            </a:r>
            <a:endParaRPr lang="en-IN" sz="1200" dirty="0">
              <a:effectLst/>
              <a:latin typeface="Georgia" panose="02040502050405020303" pitchFamily="18" charset="0"/>
              <a:ea typeface="Georgia" panose="02040502050405020303" pitchFamily="18" charset="0"/>
              <a:cs typeface="Mangal" panose="02040503050203030202" pitchFamily="18" charset="0"/>
            </a:endParaRPr>
          </a:p>
          <a:p>
            <a:pPr marL="342900" lvl="0" indent="-342900">
              <a:lnSpc>
                <a:spcPct val="80000"/>
              </a:lnSpc>
              <a:buSzPts val="1000"/>
              <a:buFont typeface="Symbol" panose="05050102010706020507" pitchFamily="18" charset="2"/>
              <a:buChar char=""/>
              <a:tabLst>
                <a:tab pos="457200" algn="l"/>
              </a:tabLst>
            </a:pPr>
            <a:r>
              <a:rPr lang="en-IN" sz="1400" b="1" dirty="0">
                <a:effectLst/>
                <a:latin typeface="Times New Roman" panose="02020603050405020304" pitchFamily="18" charset="0"/>
                <a:ea typeface="Georgia" panose="02040502050405020303" pitchFamily="18" charset="0"/>
                <a:cs typeface="Mangal" panose="02040503050203030202" pitchFamily="18" charset="0"/>
              </a:rPr>
              <a:t>City</a:t>
            </a:r>
            <a:endParaRPr lang="en-IN" sz="1200" dirty="0">
              <a:effectLst/>
              <a:latin typeface="Georgia" panose="02040502050405020303" pitchFamily="18" charset="0"/>
              <a:ea typeface="Georgia" panose="02040502050405020303" pitchFamily="18" charset="0"/>
              <a:cs typeface="Mangal" panose="02040503050203030202" pitchFamily="18" charset="0"/>
            </a:endParaRPr>
          </a:p>
          <a:p>
            <a:pPr marL="742950" lvl="1" indent="-285750">
              <a:lnSpc>
                <a:spcPct val="80000"/>
              </a:lnSpc>
              <a:buSzPts val="1000"/>
              <a:buFont typeface="Courier New" panose="02070309020205020404" pitchFamily="49" charset="0"/>
              <a:buChar char="o"/>
              <a:tabLst>
                <a:tab pos="914400" algn="l"/>
              </a:tabLst>
            </a:pPr>
            <a:r>
              <a:rPr lang="en-IN" sz="1400" dirty="0">
                <a:effectLst/>
                <a:latin typeface="Times New Roman" panose="02020603050405020304" pitchFamily="18" charset="0"/>
                <a:ea typeface="Georgia" panose="02040502050405020303" pitchFamily="18" charset="0"/>
                <a:cs typeface="Times New Roman" panose="02020603050405020304" pitchFamily="18" charset="0"/>
              </a:rPr>
              <a:t>Description: The name of the city under observation.</a:t>
            </a:r>
            <a:endParaRPr lang="en-IN" sz="1200" dirty="0">
              <a:effectLst/>
              <a:latin typeface="Georgia" panose="02040502050405020303" pitchFamily="18" charset="0"/>
              <a:ea typeface="Georgia" panose="02040502050405020303" pitchFamily="18" charset="0"/>
              <a:cs typeface="Times New Roman" panose="02020603050405020304" pitchFamily="18" charset="0"/>
            </a:endParaRPr>
          </a:p>
          <a:p>
            <a:pPr marL="742950" lvl="1" indent="-285750">
              <a:lnSpc>
                <a:spcPct val="80000"/>
              </a:lnSpc>
              <a:buSzPts val="1000"/>
              <a:buFont typeface="Courier New" panose="02070309020205020404" pitchFamily="49" charset="0"/>
              <a:buChar char="o"/>
              <a:tabLst>
                <a:tab pos="914400" algn="l"/>
              </a:tabLst>
            </a:pPr>
            <a:r>
              <a:rPr lang="en-IN" sz="1400" dirty="0">
                <a:effectLst/>
                <a:latin typeface="Times New Roman" panose="02020603050405020304" pitchFamily="18" charset="0"/>
                <a:ea typeface="Georgia" panose="02040502050405020303" pitchFamily="18" charset="0"/>
                <a:cs typeface="Times New Roman" panose="02020603050405020304" pitchFamily="18" charset="0"/>
              </a:rPr>
              <a:t>Example: 'Vancouver', 'San Francisco', 'Miami'</a:t>
            </a:r>
            <a:endParaRPr lang="en-IN" sz="1200" dirty="0">
              <a:effectLst/>
              <a:latin typeface="Georgia" panose="02040502050405020303" pitchFamily="18" charset="0"/>
              <a:ea typeface="Georgia" panose="02040502050405020303" pitchFamily="18" charset="0"/>
              <a:cs typeface="Times New Roman" panose="02020603050405020304" pitchFamily="18" charset="0"/>
            </a:endParaRPr>
          </a:p>
          <a:p>
            <a:pPr marL="342900" lvl="0" indent="-342900">
              <a:lnSpc>
                <a:spcPct val="80000"/>
              </a:lnSpc>
              <a:buSzPts val="1000"/>
              <a:buFont typeface="Symbol" panose="05050102010706020507" pitchFamily="18" charset="2"/>
              <a:buChar char=""/>
              <a:tabLst>
                <a:tab pos="457200" algn="l"/>
              </a:tabLst>
            </a:pPr>
            <a:r>
              <a:rPr lang="en-IN" sz="1400" b="1" dirty="0">
                <a:effectLst/>
                <a:latin typeface="Times New Roman" panose="02020603050405020304" pitchFamily="18" charset="0"/>
                <a:ea typeface="Georgia" panose="02040502050405020303" pitchFamily="18" charset="0"/>
                <a:cs typeface="Mangal" panose="02040503050203030202" pitchFamily="18" charset="0"/>
              </a:rPr>
              <a:t>Latitude</a:t>
            </a:r>
            <a:endParaRPr lang="en-IN" sz="1200" dirty="0">
              <a:effectLst/>
              <a:latin typeface="Georgia" panose="02040502050405020303" pitchFamily="18" charset="0"/>
              <a:ea typeface="Georgia" panose="02040502050405020303" pitchFamily="18" charset="0"/>
              <a:cs typeface="Mangal" panose="02040503050203030202" pitchFamily="18" charset="0"/>
            </a:endParaRPr>
          </a:p>
          <a:p>
            <a:pPr marL="742950" lvl="1" indent="-285750">
              <a:lnSpc>
                <a:spcPct val="80000"/>
              </a:lnSpc>
              <a:buSzPts val="1000"/>
              <a:buFont typeface="Courier New" panose="02070309020205020404" pitchFamily="49" charset="0"/>
              <a:buChar char="o"/>
              <a:tabLst>
                <a:tab pos="914400" algn="l"/>
              </a:tabLst>
            </a:pPr>
            <a:r>
              <a:rPr lang="en-IN" sz="1400" dirty="0">
                <a:effectLst/>
                <a:latin typeface="Times New Roman" panose="02020603050405020304" pitchFamily="18" charset="0"/>
                <a:ea typeface="Georgia" panose="02040502050405020303" pitchFamily="18" charset="0"/>
                <a:cs typeface="Times New Roman" panose="02020603050405020304" pitchFamily="18" charset="0"/>
              </a:rPr>
              <a:t>Description: The latitude of the city, indicating its position relative to the equator.</a:t>
            </a:r>
            <a:endParaRPr lang="en-IN" sz="1200" dirty="0">
              <a:effectLst/>
              <a:latin typeface="Georgia" panose="02040502050405020303" pitchFamily="18" charset="0"/>
              <a:ea typeface="Georgia" panose="02040502050405020303" pitchFamily="18" charset="0"/>
              <a:cs typeface="Times New Roman" panose="02020603050405020304" pitchFamily="18" charset="0"/>
            </a:endParaRPr>
          </a:p>
          <a:p>
            <a:pPr marL="742950" lvl="1" indent="-285750">
              <a:lnSpc>
                <a:spcPct val="80000"/>
              </a:lnSpc>
              <a:buSzPts val="1000"/>
              <a:buFont typeface="Courier New" panose="02070309020205020404" pitchFamily="49" charset="0"/>
              <a:buChar char="o"/>
              <a:tabLst>
                <a:tab pos="914400" algn="l"/>
              </a:tabLst>
            </a:pPr>
            <a:r>
              <a:rPr lang="en-IN" sz="1400" dirty="0">
                <a:effectLst/>
                <a:latin typeface="Times New Roman" panose="02020603050405020304" pitchFamily="18" charset="0"/>
                <a:ea typeface="Georgia" panose="02040502050405020303" pitchFamily="18" charset="0"/>
                <a:cs typeface="Times New Roman" panose="02020603050405020304" pitchFamily="18" charset="0"/>
              </a:rPr>
              <a:t>Example: 49.2827 (for Vancouver)</a:t>
            </a:r>
            <a:endParaRPr lang="en-IN" sz="1200" dirty="0">
              <a:effectLst/>
              <a:latin typeface="Georgia" panose="02040502050405020303" pitchFamily="18" charset="0"/>
              <a:ea typeface="Georgia" panose="02040502050405020303" pitchFamily="18" charset="0"/>
              <a:cs typeface="Times New Roman" panose="02020603050405020304" pitchFamily="18" charset="0"/>
            </a:endParaRPr>
          </a:p>
          <a:p>
            <a:pPr marL="342900" lvl="0" indent="-342900">
              <a:lnSpc>
                <a:spcPct val="80000"/>
              </a:lnSpc>
              <a:buSzPts val="1000"/>
              <a:buFont typeface="Symbol" panose="05050102010706020507" pitchFamily="18" charset="2"/>
              <a:buChar char=""/>
              <a:tabLst>
                <a:tab pos="457200" algn="l"/>
              </a:tabLst>
            </a:pPr>
            <a:r>
              <a:rPr lang="en-IN" sz="1400" b="1" dirty="0">
                <a:effectLst/>
                <a:latin typeface="Times New Roman" panose="02020603050405020304" pitchFamily="18" charset="0"/>
                <a:ea typeface="Georgia" panose="02040502050405020303" pitchFamily="18" charset="0"/>
                <a:cs typeface="Mangal" panose="02040503050203030202" pitchFamily="18" charset="0"/>
              </a:rPr>
              <a:t>Longitude</a:t>
            </a:r>
            <a:endParaRPr lang="en-IN" sz="1200" dirty="0">
              <a:effectLst/>
              <a:latin typeface="Georgia" panose="02040502050405020303" pitchFamily="18" charset="0"/>
              <a:ea typeface="Georgia" panose="02040502050405020303" pitchFamily="18" charset="0"/>
              <a:cs typeface="Mangal" panose="02040503050203030202" pitchFamily="18" charset="0"/>
            </a:endParaRPr>
          </a:p>
          <a:p>
            <a:pPr marL="742950" lvl="1" indent="-285750">
              <a:lnSpc>
                <a:spcPct val="80000"/>
              </a:lnSpc>
              <a:buSzPts val="1000"/>
              <a:buFont typeface="Courier New" panose="02070309020205020404" pitchFamily="49" charset="0"/>
              <a:buChar char="o"/>
              <a:tabLst>
                <a:tab pos="914400" algn="l"/>
              </a:tabLst>
            </a:pPr>
            <a:r>
              <a:rPr lang="en-IN" sz="1400" dirty="0">
                <a:effectLst/>
                <a:latin typeface="Times New Roman" panose="02020603050405020304" pitchFamily="18" charset="0"/>
                <a:ea typeface="Georgia" panose="02040502050405020303" pitchFamily="18" charset="0"/>
                <a:cs typeface="Times New Roman" panose="02020603050405020304" pitchFamily="18" charset="0"/>
              </a:rPr>
              <a:t>Description: The longitude of the city, indicating its position relative to the Prime Meridian.</a:t>
            </a:r>
            <a:endParaRPr lang="en-IN" sz="1200" dirty="0">
              <a:effectLst/>
              <a:latin typeface="Georgia" panose="02040502050405020303" pitchFamily="18" charset="0"/>
              <a:ea typeface="Georgia" panose="02040502050405020303" pitchFamily="18" charset="0"/>
              <a:cs typeface="Times New Roman" panose="02020603050405020304" pitchFamily="18" charset="0"/>
            </a:endParaRPr>
          </a:p>
          <a:p>
            <a:pPr marL="742950" lvl="1" indent="-285750">
              <a:lnSpc>
                <a:spcPct val="80000"/>
              </a:lnSpc>
              <a:buSzPts val="1000"/>
              <a:buFont typeface="Courier New" panose="02070309020205020404" pitchFamily="49" charset="0"/>
              <a:buChar char="o"/>
              <a:tabLst>
                <a:tab pos="914400" algn="l"/>
              </a:tabLst>
            </a:pPr>
            <a:r>
              <a:rPr lang="en-IN" sz="1400" dirty="0">
                <a:effectLst/>
                <a:latin typeface="Times New Roman" panose="02020603050405020304" pitchFamily="18" charset="0"/>
                <a:ea typeface="Georgia" panose="02040502050405020303" pitchFamily="18" charset="0"/>
                <a:cs typeface="Times New Roman" panose="02020603050405020304" pitchFamily="18" charset="0"/>
              </a:rPr>
              <a:t>Example: -123.1216 (for Vancouver)</a:t>
            </a:r>
            <a:endParaRPr lang="en-IN" sz="1200" dirty="0">
              <a:effectLst/>
              <a:latin typeface="Georgia" panose="02040502050405020303" pitchFamily="18" charset="0"/>
              <a:ea typeface="Georgia" panose="02040502050405020303" pitchFamily="18" charset="0"/>
              <a:cs typeface="Times New Roman" panose="02020603050405020304" pitchFamily="18" charset="0"/>
            </a:endParaRPr>
          </a:p>
          <a:p>
            <a:pPr marL="342900" lvl="0" indent="-342900">
              <a:lnSpc>
                <a:spcPct val="80000"/>
              </a:lnSpc>
              <a:buSzPts val="1000"/>
              <a:buFont typeface="Symbol" panose="05050102010706020507" pitchFamily="18" charset="2"/>
              <a:buChar char=""/>
              <a:tabLst>
                <a:tab pos="457200" algn="l"/>
              </a:tabLst>
            </a:pPr>
            <a:r>
              <a:rPr lang="en-IN" sz="1400" b="1" dirty="0">
                <a:effectLst/>
                <a:latin typeface="Times New Roman" panose="02020603050405020304" pitchFamily="18" charset="0"/>
                <a:ea typeface="Georgia" panose="02040502050405020303" pitchFamily="18" charset="0"/>
                <a:cs typeface="Mangal" panose="02040503050203030202" pitchFamily="18" charset="0"/>
              </a:rPr>
              <a:t>Temperature</a:t>
            </a:r>
            <a:endParaRPr lang="en-IN" sz="1200" dirty="0">
              <a:effectLst/>
              <a:latin typeface="Georgia" panose="02040502050405020303" pitchFamily="18" charset="0"/>
              <a:ea typeface="Georgia" panose="02040502050405020303" pitchFamily="18" charset="0"/>
              <a:cs typeface="Mangal" panose="02040503050203030202" pitchFamily="18" charset="0"/>
            </a:endParaRPr>
          </a:p>
          <a:p>
            <a:pPr marL="742950" lvl="1" indent="-285750">
              <a:lnSpc>
                <a:spcPct val="80000"/>
              </a:lnSpc>
              <a:buSzPts val="1000"/>
              <a:buFont typeface="Courier New" panose="02070309020205020404" pitchFamily="49" charset="0"/>
              <a:buChar char="o"/>
              <a:tabLst>
                <a:tab pos="914400" algn="l"/>
              </a:tabLst>
            </a:pPr>
            <a:r>
              <a:rPr lang="en-IN" sz="1400" dirty="0">
                <a:effectLst/>
                <a:latin typeface="Times New Roman" panose="02020603050405020304" pitchFamily="18" charset="0"/>
                <a:ea typeface="Georgia" panose="02040502050405020303" pitchFamily="18" charset="0"/>
                <a:cs typeface="Times New Roman" panose="02020603050405020304" pitchFamily="18" charset="0"/>
              </a:rPr>
              <a:t>Description: The recorded temperature for the city over time. This can be used to </a:t>
            </a:r>
            <a:r>
              <a:rPr lang="en-IN" sz="1400" dirty="0" err="1">
                <a:effectLst/>
                <a:latin typeface="Times New Roman" panose="02020603050405020304" pitchFamily="18" charset="0"/>
                <a:ea typeface="Georgia" panose="02040502050405020303" pitchFamily="18" charset="0"/>
                <a:cs typeface="Times New Roman" panose="02020603050405020304" pitchFamily="18" charset="0"/>
              </a:rPr>
              <a:t>analyze</a:t>
            </a:r>
            <a:r>
              <a:rPr lang="en-IN" sz="1400" dirty="0">
                <a:effectLst/>
                <a:latin typeface="Times New Roman" panose="02020603050405020304" pitchFamily="18" charset="0"/>
                <a:ea typeface="Georgia" panose="02040502050405020303" pitchFamily="18" charset="0"/>
                <a:cs typeface="Times New Roman" panose="02020603050405020304" pitchFamily="18" charset="0"/>
              </a:rPr>
              <a:t> trends, anomalies, and seasonal variations.</a:t>
            </a:r>
            <a:endParaRPr lang="en-IN" sz="1200" dirty="0">
              <a:effectLst/>
              <a:latin typeface="Georgia" panose="02040502050405020303" pitchFamily="18" charset="0"/>
              <a:ea typeface="Georgia" panose="02040502050405020303" pitchFamily="18" charset="0"/>
              <a:cs typeface="Times New Roman" panose="02020603050405020304" pitchFamily="18" charset="0"/>
            </a:endParaRPr>
          </a:p>
          <a:p>
            <a:pPr marL="742950" lvl="1" indent="-285750">
              <a:lnSpc>
                <a:spcPct val="80000"/>
              </a:lnSpc>
              <a:buSzPts val="1000"/>
              <a:buFont typeface="Courier New" panose="02070309020205020404" pitchFamily="49" charset="0"/>
              <a:buChar char="o"/>
              <a:tabLst>
                <a:tab pos="914400" algn="l"/>
              </a:tabLst>
            </a:pPr>
            <a:r>
              <a:rPr lang="en-IN" sz="1400" dirty="0">
                <a:effectLst/>
                <a:latin typeface="Times New Roman" panose="02020603050405020304" pitchFamily="18" charset="0"/>
                <a:ea typeface="Georgia" panose="02040502050405020303" pitchFamily="18" charset="0"/>
                <a:cs typeface="Times New Roman" panose="02020603050405020304" pitchFamily="18" charset="0"/>
              </a:rPr>
              <a:t>Example: 15.2°C, 22.5°C</a:t>
            </a:r>
            <a:endParaRPr lang="en-IN" sz="1200" dirty="0">
              <a:effectLst/>
              <a:latin typeface="Georgia" panose="02040502050405020303" pitchFamily="18" charset="0"/>
              <a:ea typeface="Georgia" panose="02040502050405020303" pitchFamily="18" charset="0"/>
              <a:cs typeface="Times New Roman" panose="02020603050405020304" pitchFamily="18" charset="0"/>
            </a:endParaRPr>
          </a:p>
          <a:p>
            <a:pPr marL="342900" lvl="0" indent="-342900">
              <a:lnSpc>
                <a:spcPct val="80000"/>
              </a:lnSpc>
              <a:buSzPts val="1000"/>
              <a:buFont typeface="Symbol" panose="05050102010706020507" pitchFamily="18" charset="2"/>
              <a:buChar char=""/>
              <a:tabLst>
                <a:tab pos="457200" algn="l"/>
              </a:tabLst>
            </a:pPr>
            <a:r>
              <a:rPr lang="en-IN" sz="1400" b="1" dirty="0">
                <a:effectLst/>
                <a:latin typeface="Times New Roman" panose="02020603050405020304" pitchFamily="18" charset="0"/>
                <a:ea typeface="Georgia" panose="02040502050405020303" pitchFamily="18" charset="0"/>
                <a:cs typeface="Mangal" panose="02040503050203030202" pitchFamily="18" charset="0"/>
              </a:rPr>
              <a:t>Humidity</a:t>
            </a:r>
            <a:endParaRPr lang="en-IN" sz="1200" dirty="0">
              <a:effectLst/>
              <a:latin typeface="Georgia" panose="02040502050405020303" pitchFamily="18" charset="0"/>
              <a:ea typeface="Georgia" panose="02040502050405020303" pitchFamily="18" charset="0"/>
              <a:cs typeface="Mangal" panose="02040503050203030202" pitchFamily="18" charset="0"/>
            </a:endParaRPr>
          </a:p>
          <a:p>
            <a:pPr marL="742950" lvl="1" indent="-285750">
              <a:lnSpc>
                <a:spcPct val="80000"/>
              </a:lnSpc>
              <a:buSzPts val="1000"/>
              <a:buFont typeface="Courier New" panose="02070309020205020404" pitchFamily="49" charset="0"/>
              <a:buChar char="o"/>
              <a:tabLst>
                <a:tab pos="914400" algn="l"/>
              </a:tabLst>
            </a:pPr>
            <a:r>
              <a:rPr lang="en-IN" sz="1400" dirty="0">
                <a:effectLst/>
                <a:latin typeface="Times New Roman" panose="02020603050405020304" pitchFamily="18" charset="0"/>
                <a:ea typeface="Georgia" panose="02040502050405020303" pitchFamily="18" charset="0"/>
                <a:cs typeface="Times New Roman" panose="02020603050405020304" pitchFamily="18" charset="0"/>
              </a:rPr>
              <a:t>Description: The recorded humidity levels for the city. This is essential for understanding the climate's moisture content and can impact comfort and precipitation.</a:t>
            </a:r>
            <a:endParaRPr lang="en-IN" sz="1200" dirty="0">
              <a:effectLst/>
              <a:latin typeface="Georgia" panose="02040502050405020303" pitchFamily="18" charset="0"/>
              <a:ea typeface="Georgia" panose="02040502050405020303" pitchFamily="18" charset="0"/>
              <a:cs typeface="Times New Roman" panose="02020603050405020304" pitchFamily="18" charset="0"/>
            </a:endParaRPr>
          </a:p>
          <a:p>
            <a:pPr marL="742950" lvl="1" indent="-285750">
              <a:lnSpc>
                <a:spcPct val="80000"/>
              </a:lnSpc>
              <a:buSzPts val="1000"/>
              <a:buFont typeface="Courier New" panose="02070309020205020404" pitchFamily="49" charset="0"/>
              <a:buChar char="o"/>
              <a:tabLst>
                <a:tab pos="914400" algn="l"/>
              </a:tabLst>
            </a:pPr>
            <a:r>
              <a:rPr lang="en-IN" sz="1400" dirty="0">
                <a:effectLst/>
                <a:latin typeface="Times New Roman" panose="02020603050405020304" pitchFamily="18" charset="0"/>
                <a:ea typeface="Georgia" panose="02040502050405020303" pitchFamily="18" charset="0"/>
                <a:cs typeface="Times New Roman" panose="02020603050405020304" pitchFamily="18" charset="0"/>
              </a:rPr>
              <a:t>Example: 65%, 80%</a:t>
            </a:r>
            <a:endParaRPr lang="en-IN" sz="1200" dirty="0">
              <a:effectLst/>
              <a:latin typeface="Georgia" panose="02040502050405020303" pitchFamily="18" charset="0"/>
              <a:ea typeface="Georgia" panose="02040502050405020303" pitchFamily="18" charset="0"/>
              <a:cs typeface="Times New Roman" panose="02020603050405020304" pitchFamily="18" charset="0"/>
            </a:endParaRPr>
          </a:p>
          <a:p>
            <a:pPr marL="342900" lvl="0" indent="-342900">
              <a:lnSpc>
                <a:spcPct val="80000"/>
              </a:lnSpc>
              <a:buSzPts val="1000"/>
              <a:buFont typeface="Symbol" panose="05050102010706020507" pitchFamily="18" charset="2"/>
              <a:buChar char=""/>
              <a:tabLst>
                <a:tab pos="457200" algn="l"/>
              </a:tabLst>
            </a:pPr>
            <a:r>
              <a:rPr lang="en-IN" sz="1400" b="1" dirty="0">
                <a:effectLst/>
                <a:latin typeface="Times New Roman" panose="02020603050405020304" pitchFamily="18" charset="0"/>
                <a:ea typeface="Georgia" panose="02040502050405020303" pitchFamily="18" charset="0"/>
                <a:cs typeface="Mangal" panose="02040503050203030202" pitchFamily="18" charset="0"/>
              </a:rPr>
              <a:t>Weather Description</a:t>
            </a:r>
            <a:endParaRPr lang="en-IN" sz="1200" dirty="0">
              <a:effectLst/>
              <a:latin typeface="Georgia" panose="02040502050405020303" pitchFamily="18" charset="0"/>
              <a:ea typeface="Georgia" panose="02040502050405020303" pitchFamily="18" charset="0"/>
              <a:cs typeface="Mangal" panose="02040503050203030202" pitchFamily="18" charset="0"/>
            </a:endParaRPr>
          </a:p>
          <a:p>
            <a:pPr marL="742950" lvl="1" indent="-285750">
              <a:lnSpc>
                <a:spcPct val="80000"/>
              </a:lnSpc>
              <a:buSzPts val="1000"/>
              <a:buFont typeface="Courier New" panose="02070309020205020404" pitchFamily="49" charset="0"/>
              <a:buChar char="o"/>
              <a:tabLst>
                <a:tab pos="914400" algn="l"/>
              </a:tabLst>
            </a:pPr>
            <a:r>
              <a:rPr lang="en-IN" sz="1400" dirty="0">
                <a:effectLst/>
                <a:latin typeface="Times New Roman" panose="02020603050405020304" pitchFamily="18" charset="0"/>
                <a:ea typeface="Georgia" panose="02040502050405020303" pitchFamily="18" charset="0"/>
                <a:cs typeface="Times New Roman" panose="02020603050405020304" pitchFamily="18" charset="0"/>
              </a:rPr>
              <a:t>Description: A textual description of the weather conditions such as sunny, rainy, stormy, etc.</a:t>
            </a:r>
            <a:endParaRPr lang="en-IN" sz="1200" dirty="0">
              <a:effectLst/>
              <a:latin typeface="Georgia" panose="02040502050405020303" pitchFamily="18" charset="0"/>
              <a:ea typeface="Georgia" panose="02040502050405020303" pitchFamily="18" charset="0"/>
              <a:cs typeface="Times New Roman" panose="02020603050405020304" pitchFamily="18" charset="0"/>
            </a:endParaRPr>
          </a:p>
          <a:p>
            <a:pPr marL="742950" lvl="1" indent="-285750">
              <a:lnSpc>
                <a:spcPct val="80000"/>
              </a:lnSpc>
              <a:buSzPts val="1000"/>
              <a:buFont typeface="Courier New" panose="02070309020205020404" pitchFamily="49" charset="0"/>
              <a:buChar char="o"/>
              <a:tabLst>
                <a:tab pos="914400" algn="l"/>
              </a:tabLst>
            </a:pPr>
            <a:r>
              <a:rPr lang="en-IN" sz="1400" dirty="0">
                <a:effectLst/>
                <a:latin typeface="Times New Roman" panose="02020603050405020304" pitchFamily="18" charset="0"/>
                <a:ea typeface="Georgia" panose="02040502050405020303" pitchFamily="18" charset="0"/>
                <a:cs typeface="Times New Roman" panose="02020603050405020304" pitchFamily="18" charset="0"/>
              </a:rPr>
              <a:t>Example: 'Rain', 'Clear', 'Thunderstorm'</a:t>
            </a:r>
            <a:endParaRPr lang="en-IN" sz="1200" dirty="0">
              <a:effectLst/>
              <a:latin typeface="Georgia" panose="02040502050405020303" pitchFamily="18" charset="0"/>
              <a:ea typeface="Georgia" panose="02040502050405020303" pitchFamily="18" charset="0"/>
              <a:cs typeface="Times New Roman" panose="02020603050405020304" pitchFamily="18" charset="0"/>
            </a:endParaRPr>
          </a:p>
          <a:p>
            <a:pPr marL="342900" lvl="0" indent="-342900">
              <a:lnSpc>
                <a:spcPct val="80000"/>
              </a:lnSpc>
              <a:buSzPts val="1000"/>
              <a:buFont typeface="Symbol" panose="05050102010706020507" pitchFamily="18" charset="2"/>
              <a:buChar char=""/>
              <a:tabLst>
                <a:tab pos="457200" algn="l"/>
              </a:tabLst>
            </a:pPr>
            <a:r>
              <a:rPr lang="en-IN" sz="1400" b="1" dirty="0">
                <a:effectLst/>
                <a:latin typeface="Times New Roman" panose="02020603050405020304" pitchFamily="18" charset="0"/>
                <a:ea typeface="Georgia" panose="02040502050405020303" pitchFamily="18" charset="0"/>
                <a:cs typeface="Mangal" panose="02040503050203030202" pitchFamily="18" charset="0"/>
              </a:rPr>
              <a:t>Wind Speed</a:t>
            </a:r>
            <a:endParaRPr lang="en-IN" sz="1200" dirty="0">
              <a:effectLst/>
              <a:latin typeface="Georgia" panose="02040502050405020303" pitchFamily="18" charset="0"/>
              <a:ea typeface="Georgia" panose="02040502050405020303" pitchFamily="18" charset="0"/>
              <a:cs typeface="Mangal" panose="02040503050203030202" pitchFamily="18" charset="0"/>
            </a:endParaRPr>
          </a:p>
          <a:p>
            <a:pPr marL="742950" lvl="1" indent="-285750">
              <a:lnSpc>
                <a:spcPct val="80000"/>
              </a:lnSpc>
              <a:buSzPts val="1000"/>
              <a:buFont typeface="Courier New" panose="02070309020205020404" pitchFamily="49" charset="0"/>
              <a:buChar char="o"/>
              <a:tabLst>
                <a:tab pos="914400" algn="l"/>
              </a:tabLst>
            </a:pPr>
            <a:r>
              <a:rPr lang="en-IN" sz="1400" dirty="0">
                <a:effectLst/>
                <a:latin typeface="Times New Roman" panose="02020603050405020304" pitchFamily="18" charset="0"/>
                <a:ea typeface="Georgia" panose="02040502050405020303" pitchFamily="18" charset="0"/>
                <a:cs typeface="Times New Roman" panose="02020603050405020304" pitchFamily="18" charset="0"/>
              </a:rPr>
              <a:t>Description: The average wind speed recorded for the city. Wind speed is used to understand the potential severity of weather events like storms.</a:t>
            </a:r>
            <a:endParaRPr lang="en-IN" sz="1200" dirty="0">
              <a:effectLst/>
              <a:latin typeface="Georgia" panose="02040502050405020303" pitchFamily="18" charset="0"/>
              <a:ea typeface="Georgia" panose="02040502050405020303" pitchFamily="18" charset="0"/>
              <a:cs typeface="Times New Roman" panose="02020603050405020304" pitchFamily="18" charset="0"/>
            </a:endParaRPr>
          </a:p>
          <a:p>
            <a:pPr marL="742950" lvl="1" indent="-285750">
              <a:lnSpc>
                <a:spcPct val="80000"/>
              </a:lnSpc>
              <a:buSzPts val="1000"/>
              <a:buFont typeface="Courier New" panose="02070309020205020404" pitchFamily="49" charset="0"/>
              <a:buChar char="o"/>
              <a:tabLst>
                <a:tab pos="914400" algn="l"/>
              </a:tabLst>
            </a:pPr>
            <a:r>
              <a:rPr lang="en-IN" sz="1400" dirty="0">
                <a:effectLst/>
                <a:latin typeface="Times New Roman" panose="02020603050405020304" pitchFamily="18" charset="0"/>
                <a:ea typeface="Georgia" panose="02040502050405020303" pitchFamily="18" charset="0"/>
                <a:cs typeface="Times New Roman" panose="02020603050405020304" pitchFamily="18" charset="0"/>
              </a:rPr>
              <a:t>Example: 5.6 m/s, 3.2 m/s</a:t>
            </a:r>
            <a:endParaRPr lang="en-IN" sz="1200" dirty="0">
              <a:effectLst/>
              <a:latin typeface="Georgia" panose="02040502050405020303" pitchFamily="18" charset="0"/>
              <a:ea typeface="Georgia" panose="02040502050405020303" pitchFamily="18" charset="0"/>
              <a:cs typeface="Times New Roman" panose="02020603050405020304" pitchFamily="18" charset="0"/>
            </a:endParaRPr>
          </a:p>
          <a:p>
            <a:pPr marL="342900" lvl="0" indent="-342900">
              <a:lnSpc>
                <a:spcPct val="80000"/>
              </a:lnSpc>
              <a:buSzPts val="1000"/>
              <a:buFont typeface="Symbol" panose="05050102010706020507" pitchFamily="18" charset="2"/>
              <a:buChar char=""/>
              <a:tabLst>
                <a:tab pos="457200" algn="l"/>
              </a:tabLst>
            </a:pPr>
            <a:r>
              <a:rPr lang="en-IN" sz="1400" b="1" dirty="0">
                <a:effectLst/>
                <a:latin typeface="Times New Roman" panose="02020603050405020304" pitchFamily="18" charset="0"/>
                <a:ea typeface="Georgia" panose="02040502050405020303" pitchFamily="18" charset="0"/>
                <a:cs typeface="Mangal" panose="02040503050203030202" pitchFamily="18" charset="0"/>
              </a:rPr>
              <a:t>Wind Direction</a:t>
            </a:r>
            <a:endParaRPr lang="en-IN" sz="1200" dirty="0">
              <a:effectLst/>
              <a:latin typeface="Georgia" panose="02040502050405020303" pitchFamily="18" charset="0"/>
              <a:ea typeface="Georgia" panose="02040502050405020303" pitchFamily="18" charset="0"/>
              <a:cs typeface="Mangal" panose="02040503050203030202" pitchFamily="18" charset="0"/>
            </a:endParaRPr>
          </a:p>
          <a:p>
            <a:pPr marL="742950" lvl="1" indent="-285750">
              <a:lnSpc>
                <a:spcPct val="80000"/>
              </a:lnSpc>
              <a:buSzPts val="1000"/>
              <a:buFont typeface="Courier New" panose="02070309020205020404" pitchFamily="49" charset="0"/>
              <a:buChar char="o"/>
              <a:tabLst>
                <a:tab pos="914400" algn="l"/>
              </a:tabLst>
            </a:pPr>
            <a:r>
              <a:rPr lang="en-IN" sz="1400" dirty="0">
                <a:effectLst/>
                <a:latin typeface="Times New Roman" panose="02020603050405020304" pitchFamily="18" charset="0"/>
                <a:ea typeface="Georgia" panose="02040502050405020303" pitchFamily="18" charset="0"/>
                <a:cs typeface="Times New Roman" panose="02020603050405020304" pitchFamily="18" charset="0"/>
              </a:rPr>
              <a:t>Description: The average direction from which the wind is blowing. This helps in understanding weather patterns and their influence on the local climate.</a:t>
            </a:r>
            <a:endParaRPr lang="en-IN" sz="1200" dirty="0">
              <a:effectLst/>
              <a:latin typeface="Georgia" panose="02040502050405020303" pitchFamily="18" charset="0"/>
              <a:ea typeface="Georgia" panose="02040502050405020303" pitchFamily="18" charset="0"/>
              <a:cs typeface="Times New Roman" panose="02020603050405020304" pitchFamily="18" charset="0"/>
            </a:endParaRPr>
          </a:p>
          <a:p>
            <a:pPr marL="742950" lvl="1" indent="-285750">
              <a:lnSpc>
                <a:spcPct val="80000"/>
              </a:lnSpc>
              <a:buSzPts val="1000"/>
              <a:buFont typeface="Courier New" panose="02070309020205020404" pitchFamily="49" charset="0"/>
              <a:buChar char="o"/>
              <a:tabLst>
                <a:tab pos="914400" algn="l"/>
              </a:tabLst>
            </a:pPr>
            <a:r>
              <a:rPr lang="en-IN" sz="1400" dirty="0">
                <a:effectLst/>
                <a:latin typeface="Times New Roman" panose="02020603050405020304" pitchFamily="18" charset="0"/>
                <a:ea typeface="Georgia" panose="02040502050405020303" pitchFamily="18" charset="0"/>
                <a:cs typeface="Times New Roman" panose="02020603050405020304" pitchFamily="18" charset="0"/>
              </a:rPr>
              <a:t>Example: 180° (south), 90° (east)</a:t>
            </a:r>
            <a:endParaRPr lang="en-IN" sz="1200" dirty="0">
              <a:effectLst/>
              <a:latin typeface="Georgia" panose="02040502050405020303" pitchFamily="18" charset="0"/>
              <a:ea typeface="Georgia" panose="02040502050405020303" pitchFamily="18" charset="0"/>
              <a:cs typeface="Times New Roman" panose="02020603050405020304" pitchFamily="18" charset="0"/>
            </a:endParaRPr>
          </a:p>
          <a:p>
            <a:pPr marL="342900" lvl="0" indent="-342900">
              <a:lnSpc>
                <a:spcPct val="80000"/>
              </a:lnSpc>
              <a:buSzPts val="1000"/>
              <a:buFont typeface="Symbol" panose="05050102010706020507" pitchFamily="18" charset="2"/>
              <a:buChar char=""/>
              <a:tabLst>
                <a:tab pos="457200" algn="l"/>
              </a:tabLst>
            </a:pPr>
            <a:r>
              <a:rPr lang="en-IN" sz="1400" b="1" dirty="0">
                <a:effectLst/>
                <a:latin typeface="Times New Roman" panose="02020603050405020304" pitchFamily="18" charset="0"/>
                <a:ea typeface="Georgia" panose="02040502050405020303" pitchFamily="18" charset="0"/>
                <a:cs typeface="Mangal" panose="02040503050203030202" pitchFamily="18" charset="0"/>
              </a:rPr>
              <a:t>Event Count</a:t>
            </a:r>
            <a:endParaRPr lang="en-IN" sz="1200" dirty="0">
              <a:effectLst/>
              <a:latin typeface="Georgia" panose="02040502050405020303" pitchFamily="18" charset="0"/>
              <a:ea typeface="Georgia" panose="02040502050405020303" pitchFamily="18" charset="0"/>
              <a:cs typeface="Mangal" panose="02040503050203030202" pitchFamily="18" charset="0"/>
            </a:endParaRPr>
          </a:p>
          <a:p>
            <a:pPr marL="742950" lvl="1" indent="-285750">
              <a:lnSpc>
                <a:spcPct val="80000"/>
              </a:lnSpc>
              <a:buSzPts val="1000"/>
              <a:buFont typeface="Courier New" panose="02070309020205020404" pitchFamily="49" charset="0"/>
              <a:buChar char="o"/>
              <a:tabLst>
                <a:tab pos="914400" algn="l"/>
              </a:tabLst>
            </a:pPr>
            <a:r>
              <a:rPr lang="en-IN" sz="1400" dirty="0">
                <a:effectLst/>
                <a:latin typeface="Times New Roman" panose="02020603050405020304" pitchFamily="18" charset="0"/>
                <a:ea typeface="Georgia" panose="02040502050405020303" pitchFamily="18" charset="0"/>
                <a:cs typeface="Times New Roman" panose="02020603050405020304" pitchFamily="18" charset="0"/>
              </a:rPr>
              <a:t>Description: The total number of weather-related events such as storms, hurricanes, or tornadoes that occurred in the city over the observed time period.</a:t>
            </a:r>
            <a:endParaRPr lang="en-IN" sz="1200" dirty="0">
              <a:effectLst/>
              <a:latin typeface="Georgia" panose="02040502050405020303" pitchFamily="18" charset="0"/>
              <a:ea typeface="Georgia" panose="02040502050405020303" pitchFamily="18" charset="0"/>
              <a:cs typeface="Times New Roman" panose="02020603050405020304" pitchFamily="18" charset="0"/>
            </a:endParaRPr>
          </a:p>
          <a:p>
            <a:pPr marL="742950" lvl="1" indent="-285750">
              <a:lnSpc>
                <a:spcPct val="80000"/>
              </a:lnSpc>
              <a:buSzPts val="1000"/>
              <a:buFont typeface="Courier New" panose="02070309020205020404" pitchFamily="49" charset="0"/>
              <a:buChar char="o"/>
              <a:tabLst>
                <a:tab pos="914400" algn="l"/>
              </a:tabLst>
            </a:pPr>
            <a:r>
              <a:rPr lang="en-IN" sz="1400" dirty="0">
                <a:effectLst/>
                <a:latin typeface="Times New Roman" panose="02020603050405020304" pitchFamily="18" charset="0"/>
                <a:ea typeface="Georgia" panose="02040502050405020303" pitchFamily="18" charset="0"/>
                <a:cs typeface="Times New Roman" panose="02020603050405020304" pitchFamily="18" charset="0"/>
              </a:rPr>
              <a:t>Example: 10 (for San Francisco), 5 (for Miami)</a:t>
            </a:r>
            <a:endParaRPr lang="en-IN" sz="1200" dirty="0">
              <a:effectLst/>
              <a:latin typeface="Georgia" panose="02040502050405020303" pitchFamily="18" charset="0"/>
              <a:ea typeface="Georgia" panose="02040502050405020303" pitchFamily="18" charset="0"/>
              <a:cs typeface="Times New Roman" panose="02020603050405020304" pitchFamily="18" charset="0"/>
            </a:endParaRPr>
          </a:p>
          <a:p>
            <a:pPr marL="342900" lvl="0" indent="-342900">
              <a:lnSpc>
                <a:spcPct val="80000"/>
              </a:lnSpc>
              <a:buSzPts val="1000"/>
              <a:buFont typeface="Symbol" panose="05050102010706020507" pitchFamily="18" charset="2"/>
              <a:buChar char=""/>
              <a:tabLst>
                <a:tab pos="457200" algn="l"/>
              </a:tabLst>
            </a:pPr>
            <a:r>
              <a:rPr lang="en-IN" sz="1400" b="1" dirty="0">
                <a:effectLst/>
                <a:latin typeface="Times New Roman" panose="02020603050405020304" pitchFamily="18" charset="0"/>
                <a:ea typeface="Georgia" panose="02040502050405020303" pitchFamily="18" charset="0"/>
                <a:cs typeface="Mangal" panose="02040503050203030202" pitchFamily="18" charset="0"/>
              </a:rPr>
              <a:t>Datetime</a:t>
            </a:r>
            <a:endParaRPr lang="en-IN" sz="1200" dirty="0">
              <a:effectLst/>
              <a:latin typeface="Georgia" panose="02040502050405020303" pitchFamily="18" charset="0"/>
              <a:ea typeface="Georgia" panose="02040502050405020303" pitchFamily="18" charset="0"/>
              <a:cs typeface="Mangal" panose="02040503050203030202" pitchFamily="18" charset="0"/>
            </a:endParaRPr>
          </a:p>
          <a:p>
            <a:pPr marL="742950" lvl="1" indent="-285750">
              <a:lnSpc>
                <a:spcPct val="80000"/>
              </a:lnSpc>
              <a:buSzPts val="1000"/>
              <a:buFont typeface="Courier New" panose="02070309020205020404" pitchFamily="49" charset="0"/>
              <a:buChar char="o"/>
              <a:tabLst>
                <a:tab pos="914400" algn="l"/>
              </a:tabLst>
            </a:pPr>
            <a:r>
              <a:rPr lang="en-IN" sz="1400" dirty="0">
                <a:effectLst/>
                <a:latin typeface="Times New Roman" panose="02020603050405020304" pitchFamily="18" charset="0"/>
                <a:ea typeface="Georgia" panose="02040502050405020303" pitchFamily="18" charset="0"/>
                <a:cs typeface="Times New Roman" panose="02020603050405020304" pitchFamily="18" charset="0"/>
              </a:rPr>
              <a:t>Description: The timestamp indicating when the weather data (temperature, humidity, wind speed, etc.) was recorded.</a:t>
            </a:r>
            <a:endParaRPr lang="en-IN" sz="1200" dirty="0">
              <a:effectLst/>
              <a:latin typeface="Georgia" panose="02040502050405020303" pitchFamily="18" charset="0"/>
              <a:ea typeface="Georgia" panose="02040502050405020303" pitchFamily="18" charset="0"/>
              <a:cs typeface="Times New Roman" panose="02020603050405020304" pitchFamily="18" charset="0"/>
            </a:endParaRPr>
          </a:p>
          <a:p>
            <a:pPr marL="742950" lvl="1" indent="-285750">
              <a:lnSpc>
                <a:spcPct val="80000"/>
              </a:lnSpc>
              <a:buSzPts val="1000"/>
              <a:buFont typeface="Courier New" panose="02070309020205020404" pitchFamily="49" charset="0"/>
              <a:buChar char="o"/>
              <a:tabLst>
                <a:tab pos="914400" algn="l"/>
              </a:tabLst>
            </a:pPr>
            <a:r>
              <a:rPr lang="en-IN" sz="1400" dirty="0">
                <a:effectLst/>
                <a:latin typeface="Times New Roman" panose="02020603050405020304" pitchFamily="18" charset="0"/>
                <a:ea typeface="Georgia" panose="02040502050405020303" pitchFamily="18" charset="0"/>
                <a:cs typeface="Times New Roman" panose="02020603050405020304" pitchFamily="18" charset="0"/>
              </a:rPr>
              <a:t>Example: '2023-05-01 12:00:00'</a:t>
            </a:r>
            <a:endParaRPr lang="en-IN" sz="1200" dirty="0">
              <a:effectLst/>
              <a:latin typeface="Georgia" panose="02040502050405020303" pitchFamily="18" charset="0"/>
              <a:ea typeface="Georgia" panose="02040502050405020303"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fld id="{9CD8D479-8942-46E8-A226-A4E01F7A105C}" type="slidenum">
              <a:rPr lang="en-US" smtClean="0"/>
              <a:t>3</a:t>
            </a:fld>
            <a:endParaRPr lang="en-US"/>
          </a:p>
        </p:txBody>
      </p:sp>
      <p:sp>
        <p:nvSpPr>
          <p:cNvPr id="5" name="Date Placeholder 4"/>
          <p:cNvSpPr>
            <a:spLocks noGrp="1"/>
          </p:cNvSpPr>
          <p:nvPr>
            <p:ph type="dt" sz="half" idx="10"/>
          </p:nvPr>
        </p:nvSpPr>
        <p:spPr/>
        <p:txBody>
          <a:bodyPr/>
          <a:lstStyle/>
          <a:p>
            <a:fld id="{6DD1B487-36FD-4CED-B07A-1A81FC6540B1}" type="datetime1">
              <a:rPr lang="en-US" smtClean="0"/>
              <a:pPr/>
              <a:t>11/25/2024</a:t>
            </a:fld>
            <a:endParaRPr lang="en-US" dirty="0"/>
          </a:p>
        </p:txBody>
      </p:sp>
    </p:spTree>
    <p:extLst>
      <p:ext uri="{BB962C8B-B14F-4D97-AF65-F5344CB8AC3E}">
        <p14:creationId xmlns:p14="http://schemas.microsoft.com/office/powerpoint/2010/main" val="1627619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8FEA07-75B8-5DD5-B781-99E34558D59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C3B58E7-07DF-E097-EA77-16CFA0292D7E}"/>
              </a:ext>
            </a:extLst>
          </p:cNvPr>
          <p:cNvSpPr>
            <a:spLocks noGrp="1"/>
          </p:cNvSpPr>
          <p:nvPr>
            <p:ph type="title"/>
          </p:nvPr>
        </p:nvSpPr>
        <p:spPr>
          <a:xfrm>
            <a:off x="189390" y="125167"/>
            <a:ext cx="10328572" cy="593925"/>
          </a:xfrm>
        </p:spPr>
        <p:txBody>
          <a:bodyPr>
            <a:normAutofit fontScale="90000"/>
          </a:bodyPr>
          <a:lstStyle/>
          <a:p>
            <a:r>
              <a:rPr lang="fr-FR" dirty="0"/>
              <a:t>Data </a:t>
            </a:r>
            <a:r>
              <a:rPr lang="fr-FR" dirty="0" err="1"/>
              <a:t>Dictionary</a:t>
            </a:r>
            <a:endParaRPr lang="en-US" dirty="0"/>
          </a:p>
        </p:txBody>
      </p:sp>
      <p:sp>
        <p:nvSpPr>
          <p:cNvPr id="3" name="Content Placeholder 2">
            <a:extLst>
              <a:ext uri="{FF2B5EF4-FFF2-40B4-BE49-F238E27FC236}">
                <a16:creationId xmlns:a16="http://schemas.microsoft.com/office/drawing/2014/main" id="{89CE25A7-6B60-0606-03DC-BC8B846042FB}"/>
              </a:ext>
            </a:extLst>
          </p:cNvPr>
          <p:cNvSpPr>
            <a:spLocks noGrp="1"/>
          </p:cNvSpPr>
          <p:nvPr>
            <p:ph idx="1"/>
          </p:nvPr>
        </p:nvSpPr>
        <p:spPr>
          <a:xfrm>
            <a:off x="135194" y="719092"/>
            <a:ext cx="11867416" cy="4172503"/>
          </a:xfrm>
        </p:spPr>
        <p:txBody>
          <a:bodyPr>
            <a:normAutofit fontScale="92500" lnSpcReduction="10000"/>
          </a:bodyPr>
          <a:lstStyle/>
          <a:p>
            <a:pPr marL="0" indent="0">
              <a:buNone/>
            </a:pPr>
            <a:r>
              <a:rPr lang="en-IN" sz="1400" b="1" u="sng" dirty="0">
                <a:effectLst/>
                <a:latin typeface="Times New Roman" panose="02020603050405020304" pitchFamily="18" charset="0"/>
                <a:ea typeface="Georgia" panose="02040502050405020303" pitchFamily="18" charset="0"/>
                <a:cs typeface="Mangal" panose="02040503050203030202" pitchFamily="18" charset="0"/>
              </a:rPr>
              <a:t>Unpivoted Views</a:t>
            </a:r>
            <a:endParaRPr lang="en-IN" sz="1200" dirty="0">
              <a:effectLst/>
              <a:latin typeface="Georgia" panose="02040502050405020303" pitchFamily="18" charset="0"/>
              <a:ea typeface="Georgia" panose="02040502050405020303" pitchFamily="18" charset="0"/>
              <a:cs typeface="Mangal" panose="02040503050203030202" pitchFamily="18" charset="0"/>
            </a:endParaRPr>
          </a:p>
          <a:p>
            <a:r>
              <a:rPr lang="en-IN" sz="1400" dirty="0">
                <a:effectLst/>
                <a:latin typeface="Times New Roman" panose="02020603050405020304" pitchFamily="18" charset="0"/>
                <a:ea typeface="Georgia" panose="02040502050405020303" pitchFamily="18" charset="0"/>
                <a:cs typeface="Mangal" panose="02040503050203030202" pitchFamily="18" charset="0"/>
              </a:rPr>
              <a:t>These views are created to reshape the data, allowing for more flexible querying:</a:t>
            </a:r>
            <a:endParaRPr lang="en-IN" sz="1200" dirty="0">
              <a:effectLst/>
              <a:latin typeface="Georgia" panose="02040502050405020303" pitchFamily="18" charset="0"/>
              <a:ea typeface="Georgia" panose="02040502050405020303" pitchFamily="18" charset="0"/>
              <a:cs typeface="Mangal" panose="02040503050203030202" pitchFamily="18" charset="0"/>
            </a:endParaRPr>
          </a:p>
          <a:p>
            <a:pPr marL="342900" lvl="0" indent="-342900">
              <a:buSzPts val="1000"/>
              <a:buFont typeface="Symbol" panose="05050102010706020507" pitchFamily="18" charset="2"/>
              <a:buChar char=""/>
              <a:tabLst>
                <a:tab pos="457200" algn="l"/>
              </a:tabLst>
            </a:pPr>
            <a:r>
              <a:rPr lang="en-IN" sz="1400" b="1" dirty="0" err="1">
                <a:effectLst/>
                <a:latin typeface="Times New Roman" panose="02020603050405020304" pitchFamily="18" charset="0"/>
                <a:ea typeface="Georgia" panose="02040502050405020303" pitchFamily="18" charset="0"/>
                <a:cs typeface="Mangal" panose="02040503050203030202" pitchFamily="18" charset="0"/>
              </a:rPr>
              <a:t>humidity_unpivoted</a:t>
            </a:r>
            <a:endParaRPr lang="en-IN" sz="1200" dirty="0">
              <a:effectLst/>
              <a:latin typeface="Georgia" panose="02040502050405020303" pitchFamily="18" charset="0"/>
              <a:ea typeface="Georgia" panose="02040502050405020303" pitchFamily="18" charset="0"/>
              <a:cs typeface="Mangal" panose="02040503050203030202" pitchFamily="18" charset="0"/>
            </a:endParaRPr>
          </a:p>
          <a:p>
            <a:pPr marL="742950" lvl="1" indent="-285750">
              <a:buSzPts val="1000"/>
              <a:buFont typeface="Courier New" panose="02070309020205020404" pitchFamily="49" charset="0"/>
              <a:buChar char="o"/>
              <a:tabLst>
                <a:tab pos="914400" algn="l"/>
              </a:tabLst>
            </a:pPr>
            <a:r>
              <a:rPr lang="en-IN" sz="1400" dirty="0">
                <a:effectLst/>
                <a:latin typeface="Times New Roman" panose="02020603050405020304" pitchFamily="18" charset="0"/>
                <a:ea typeface="Georgia" panose="02040502050405020303" pitchFamily="18" charset="0"/>
                <a:cs typeface="Times New Roman" panose="02020603050405020304" pitchFamily="18" charset="0"/>
              </a:rPr>
              <a:t>Description: Reshapes the humidity data by unpivoting the city-wise columns into a long format with a 'city' column and a 'humidity' column.</a:t>
            </a:r>
            <a:endParaRPr lang="en-IN" sz="1200" dirty="0">
              <a:effectLst/>
              <a:latin typeface="Georgia" panose="02040502050405020303" pitchFamily="18" charset="0"/>
              <a:ea typeface="Georgia" panose="02040502050405020303" pitchFamily="18" charset="0"/>
              <a:cs typeface="Times New Roman" panose="02020603050405020304" pitchFamily="18" charset="0"/>
            </a:endParaRPr>
          </a:p>
          <a:p>
            <a:pPr marL="342900" lvl="0" indent="-342900">
              <a:buSzPts val="1000"/>
              <a:buFont typeface="Symbol" panose="05050102010706020507" pitchFamily="18" charset="2"/>
              <a:buChar char=""/>
              <a:tabLst>
                <a:tab pos="457200" algn="l"/>
              </a:tabLst>
            </a:pPr>
            <a:r>
              <a:rPr lang="en-IN" sz="1400" b="1" dirty="0" err="1">
                <a:effectLst/>
                <a:latin typeface="Times New Roman" panose="02020603050405020304" pitchFamily="18" charset="0"/>
                <a:ea typeface="Georgia" panose="02040502050405020303" pitchFamily="18" charset="0"/>
                <a:cs typeface="Mangal" panose="02040503050203030202" pitchFamily="18" charset="0"/>
              </a:rPr>
              <a:t>temperature_unpivoted</a:t>
            </a:r>
            <a:endParaRPr lang="en-IN" sz="1200" dirty="0">
              <a:effectLst/>
              <a:latin typeface="Georgia" panose="02040502050405020303" pitchFamily="18" charset="0"/>
              <a:ea typeface="Georgia" panose="02040502050405020303" pitchFamily="18" charset="0"/>
              <a:cs typeface="Mangal" panose="02040503050203030202" pitchFamily="18" charset="0"/>
            </a:endParaRPr>
          </a:p>
          <a:p>
            <a:pPr marL="742950" lvl="1" indent="-285750">
              <a:buSzPts val="1000"/>
              <a:buFont typeface="Courier New" panose="02070309020205020404" pitchFamily="49" charset="0"/>
              <a:buChar char="o"/>
              <a:tabLst>
                <a:tab pos="914400" algn="l"/>
              </a:tabLst>
            </a:pPr>
            <a:r>
              <a:rPr lang="en-IN" sz="1400" dirty="0">
                <a:effectLst/>
                <a:latin typeface="Times New Roman" panose="02020603050405020304" pitchFamily="18" charset="0"/>
                <a:ea typeface="Georgia" panose="02040502050405020303" pitchFamily="18" charset="0"/>
                <a:cs typeface="Times New Roman" panose="02020603050405020304" pitchFamily="18" charset="0"/>
              </a:rPr>
              <a:t>Description: Reshapes the temperature data by unpivoting the city-wise columns into a long format with a 'city' column and a 'temperature' column.</a:t>
            </a:r>
            <a:endParaRPr lang="en-IN" sz="1200" dirty="0">
              <a:effectLst/>
              <a:latin typeface="Georgia" panose="02040502050405020303" pitchFamily="18" charset="0"/>
              <a:ea typeface="Georgia" panose="02040502050405020303" pitchFamily="18" charset="0"/>
              <a:cs typeface="Times New Roman" panose="02020603050405020304" pitchFamily="18" charset="0"/>
            </a:endParaRPr>
          </a:p>
          <a:p>
            <a:pPr marL="342900" lvl="0" indent="-342900">
              <a:buSzPts val="1000"/>
              <a:buFont typeface="Symbol" panose="05050102010706020507" pitchFamily="18" charset="2"/>
              <a:buChar char=""/>
              <a:tabLst>
                <a:tab pos="457200" algn="l"/>
              </a:tabLst>
            </a:pPr>
            <a:r>
              <a:rPr lang="en-IN" sz="1400" b="1" dirty="0" err="1">
                <a:effectLst/>
                <a:latin typeface="Times New Roman" panose="02020603050405020304" pitchFamily="18" charset="0"/>
                <a:ea typeface="Georgia" panose="02040502050405020303" pitchFamily="18" charset="0"/>
                <a:cs typeface="Mangal" panose="02040503050203030202" pitchFamily="18" charset="0"/>
              </a:rPr>
              <a:t>wind_speed_unpivoted</a:t>
            </a:r>
            <a:endParaRPr lang="en-IN" sz="1200" dirty="0">
              <a:effectLst/>
              <a:latin typeface="Georgia" panose="02040502050405020303" pitchFamily="18" charset="0"/>
              <a:ea typeface="Georgia" panose="02040502050405020303" pitchFamily="18" charset="0"/>
              <a:cs typeface="Mangal" panose="02040503050203030202" pitchFamily="18" charset="0"/>
            </a:endParaRPr>
          </a:p>
          <a:p>
            <a:pPr marL="742950" lvl="1" indent="-285750">
              <a:buSzPts val="1000"/>
              <a:buFont typeface="Courier New" panose="02070309020205020404" pitchFamily="49" charset="0"/>
              <a:buChar char="o"/>
              <a:tabLst>
                <a:tab pos="914400" algn="l"/>
              </a:tabLst>
            </a:pPr>
            <a:r>
              <a:rPr lang="en-IN" sz="1400" dirty="0">
                <a:effectLst/>
                <a:latin typeface="Times New Roman" panose="02020603050405020304" pitchFamily="18" charset="0"/>
                <a:ea typeface="Georgia" panose="02040502050405020303" pitchFamily="18" charset="0"/>
                <a:cs typeface="Times New Roman" panose="02020603050405020304" pitchFamily="18" charset="0"/>
              </a:rPr>
              <a:t>Description: Reshapes the wind speed data by unpivoting the city-wise columns into a long format with a 'city' column and a '</a:t>
            </a:r>
            <a:r>
              <a:rPr lang="en-IN" sz="1400" dirty="0" err="1">
                <a:effectLst/>
                <a:latin typeface="Times New Roman" panose="02020603050405020304" pitchFamily="18" charset="0"/>
                <a:ea typeface="Georgia" panose="02040502050405020303" pitchFamily="18" charset="0"/>
                <a:cs typeface="Times New Roman" panose="02020603050405020304" pitchFamily="18" charset="0"/>
              </a:rPr>
              <a:t>wind_speed</a:t>
            </a:r>
            <a:r>
              <a:rPr lang="en-IN" sz="1400" dirty="0">
                <a:effectLst/>
                <a:latin typeface="Times New Roman" panose="02020603050405020304" pitchFamily="18" charset="0"/>
                <a:ea typeface="Georgia" panose="02040502050405020303" pitchFamily="18" charset="0"/>
                <a:cs typeface="Times New Roman" panose="02020603050405020304" pitchFamily="18" charset="0"/>
              </a:rPr>
              <a:t>' column.</a:t>
            </a:r>
            <a:endParaRPr lang="en-IN" sz="1200" dirty="0">
              <a:effectLst/>
              <a:latin typeface="Georgia" panose="02040502050405020303" pitchFamily="18" charset="0"/>
              <a:ea typeface="Georgia" panose="02040502050405020303" pitchFamily="18" charset="0"/>
              <a:cs typeface="Times New Roman" panose="02020603050405020304" pitchFamily="18" charset="0"/>
            </a:endParaRPr>
          </a:p>
          <a:p>
            <a:pPr marL="342900" lvl="0" indent="-342900">
              <a:buSzPts val="1000"/>
              <a:buFont typeface="Symbol" panose="05050102010706020507" pitchFamily="18" charset="2"/>
              <a:buChar char=""/>
              <a:tabLst>
                <a:tab pos="457200" algn="l"/>
              </a:tabLst>
            </a:pPr>
            <a:r>
              <a:rPr lang="en-IN" sz="1400" b="1" dirty="0" err="1">
                <a:effectLst/>
                <a:latin typeface="Times New Roman" panose="02020603050405020304" pitchFamily="18" charset="0"/>
                <a:ea typeface="Georgia" panose="02040502050405020303" pitchFamily="18" charset="0"/>
                <a:cs typeface="Mangal" panose="02040503050203030202" pitchFamily="18" charset="0"/>
              </a:rPr>
              <a:t>weather_description_unpivoted</a:t>
            </a:r>
            <a:endParaRPr lang="en-IN" sz="1200" dirty="0">
              <a:effectLst/>
              <a:latin typeface="Georgia" panose="02040502050405020303" pitchFamily="18" charset="0"/>
              <a:ea typeface="Georgia" panose="02040502050405020303" pitchFamily="18" charset="0"/>
              <a:cs typeface="Mangal" panose="02040503050203030202" pitchFamily="18" charset="0"/>
            </a:endParaRPr>
          </a:p>
          <a:p>
            <a:pPr marL="742950" lvl="1" indent="-285750">
              <a:buSzPts val="1000"/>
              <a:buFont typeface="Courier New" panose="02070309020205020404" pitchFamily="49" charset="0"/>
              <a:buChar char="o"/>
              <a:tabLst>
                <a:tab pos="914400" algn="l"/>
              </a:tabLst>
            </a:pPr>
            <a:r>
              <a:rPr lang="en-IN" sz="1400" dirty="0">
                <a:effectLst/>
                <a:latin typeface="Times New Roman" panose="02020603050405020304" pitchFamily="18" charset="0"/>
                <a:ea typeface="Georgia" panose="02040502050405020303" pitchFamily="18" charset="0"/>
                <a:cs typeface="Times New Roman" panose="02020603050405020304" pitchFamily="18" charset="0"/>
              </a:rPr>
              <a:t>Description: Reshapes the weather description data by unpivoting the city-wise columns into a long format with a 'city' column and a '</a:t>
            </a:r>
            <a:r>
              <a:rPr lang="en-IN" sz="1400" dirty="0" err="1">
                <a:effectLst/>
                <a:latin typeface="Times New Roman" panose="02020603050405020304" pitchFamily="18" charset="0"/>
                <a:ea typeface="Georgia" panose="02040502050405020303" pitchFamily="18" charset="0"/>
                <a:cs typeface="Times New Roman" panose="02020603050405020304" pitchFamily="18" charset="0"/>
              </a:rPr>
              <a:t>weather_description</a:t>
            </a:r>
            <a:r>
              <a:rPr lang="en-IN" sz="1400" dirty="0">
                <a:effectLst/>
                <a:latin typeface="Times New Roman" panose="02020603050405020304" pitchFamily="18" charset="0"/>
                <a:ea typeface="Georgia" panose="02040502050405020303" pitchFamily="18" charset="0"/>
                <a:cs typeface="Times New Roman" panose="02020603050405020304" pitchFamily="18" charset="0"/>
              </a:rPr>
              <a:t>' column.</a:t>
            </a:r>
          </a:p>
          <a:p>
            <a:pPr marL="742950" lvl="1" indent="-285750">
              <a:buSzPts val="1000"/>
              <a:buFont typeface="Courier New" panose="02070309020205020404" pitchFamily="49" charset="0"/>
              <a:buChar char="o"/>
              <a:tabLst>
                <a:tab pos="914400" algn="l"/>
              </a:tabLst>
            </a:pPr>
            <a:endParaRPr lang="en-IN" sz="1400" dirty="0">
              <a:latin typeface="Times New Roman" panose="02020603050405020304" pitchFamily="18" charset="0"/>
              <a:ea typeface="Georgia" panose="02040502050405020303" pitchFamily="18" charset="0"/>
              <a:cs typeface="Times New Roman" panose="02020603050405020304" pitchFamily="18" charset="0"/>
            </a:endParaRPr>
          </a:p>
          <a:p>
            <a:pPr marL="742950" lvl="1" indent="-285750">
              <a:buSzPts val="1000"/>
              <a:buFont typeface="Courier New" panose="02070309020205020404" pitchFamily="49" charset="0"/>
              <a:buChar char="o"/>
              <a:tabLst>
                <a:tab pos="914400" algn="l"/>
              </a:tabLst>
            </a:pPr>
            <a:endParaRPr lang="en-IN" sz="1400" dirty="0">
              <a:effectLst/>
              <a:latin typeface="Times New Roman" panose="02020603050405020304" pitchFamily="18" charset="0"/>
              <a:ea typeface="Georgia" panose="02040502050405020303" pitchFamily="18" charset="0"/>
              <a:cs typeface="Times New Roman" panose="02020603050405020304" pitchFamily="18" charset="0"/>
            </a:endParaRPr>
          </a:p>
          <a:p>
            <a:pPr marL="742950" lvl="1" indent="-285750">
              <a:buSzPts val="1000"/>
              <a:buFont typeface="Courier New" panose="02070309020205020404" pitchFamily="49" charset="0"/>
              <a:buChar char="o"/>
              <a:tabLst>
                <a:tab pos="914400" algn="l"/>
              </a:tabLst>
            </a:pPr>
            <a:endParaRPr lang="en-IN" sz="1400" dirty="0">
              <a:latin typeface="Times New Roman" panose="02020603050405020304" pitchFamily="18" charset="0"/>
              <a:ea typeface="Georgia" panose="02040502050405020303" pitchFamily="18" charset="0"/>
              <a:cs typeface="Times New Roman" panose="02020603050405020304" pitchFamily="18" charset="0"/>
            </a:endParaRPr>
          </a:p>
          <a:p>
            <a:pPr marL="457200" lvl="1" indent="0">
              <a:buSzPts val="1000"/>
              <a:buNone/>
              <a:tabLst>
                <a:tab pos="914400" algn="l"/>
              </a:tabLst>
            </a:pPr>
            <a:endParaRPr lang="en-IN" sz="1400" dirty="0">
              <a:latin typeface="Times New Roman" panose="02020603050405020304" pitchFamily="18" charset="0"/>
              <a:ea typeface="Georgia" panose="02040502050405020303" pitchFamily="18" charset="0"/>
              <a:cs typeface="Times New Roman" panose="02020603050405020304" pitchFamily="18" charset="0"/>
            </a:endParaRPr>
          </a:p>
          <a:p>
            <a:pPr marL="457200" lvl="1" indent="0">
              <a:buSzPts val="1000"/>
              <a:buNone/>
              <a:tabLst>
                <a:tab pos="914400" algn="l"/>
              </a:tabLst>
            </a:pPr>
            <a:endParaRPr lang="en-IN" sz="1400" dirty="0">
              <a:latin typeface="Times New Roman" panose="02020603050405020304" pitchFamily="18" charset="0"/>
              <a:ea typeface="Georgia" panose="02040502050405020303" pitchFamily="18" charset="0"/>
              <a:cs typeface="Times New Roman" panose="02020603050405020304" pitchFamily="18" charset="0"/>
            </a:endParaRPr>
          </a:p>
          <a:p>
            <a:pPr marL="457200" lvl="1" indent="0">
              <a:buSzPts val="1000"/>
              <a:buNone/>
              <a:tabLst>
                <a:tab pos="914400" algn="l"/>
              </a:tabLst>
            </a:pPr>
            <a:r>
              <a:rPr lang="en-IN" sz="1400" dirty="0">
                <a:effectLst/>
                <a:latin typeface="Times New Roman" panose="02020603050405020304" pitchFamily="18" charset="0"/>
                <a:ea typeface="Georgia" panose="02040502050405020303" pitchFamily="18" charset="0"/>
                <a:cs typeface="Times New Roman" panose="02020603050405020304" pitchFamily="18" charset="0"/>
              </a:rPr>
              <a:t>FORMAT OF QUERY</a:t>
            </a:r>
          </a:p>
          <a:p>
            <a:pPr marL="457200" lvl="1" indent="0">
              <a:buSzPts val="1000"/>
              <a:buNone/>
              <a:tabLst>
                <a:tab pos="914400" algn="l"/>
              </a:tabLst>
            </a:pPr>
            <a:r>
              <a:rPr lang="en-IN" sz="1400" dirty="0">
                <a:effectLst/>
                <a:latin typeface="Times New Roman" panose="02020603050405020304" pitchFamily="18" charset="0"/>
                <a:ea typeface="Georgia" panose="02040502050405020303" pitchFamily="18" charset="0"/>
                <a:cs typeface="Times New Roman" panose="02020603050405020304" pitchFamily="18" charset="0"/>
              </a:rPr>
              <a:t>FOR UNPIVOTING TABLES:</a:t>
            </a:r>
            <a:endParaRPr lang="en-IN" sz="1200" dirty="0">
              <a:effectLst/>
              <a:latin typeface="Georgia" panose="02040502050405020303" pitchFamily="18" charset="0"/>
              <a:ea typeface="Georgia" panose="02040502050405020303" pitchFamily="18" charset="0"/>
              <a:cs typeface="Times New Roman" panose="02020603050405020304" pitchFamily="18" charset="0"/>
            </a:endParaRPr>
          </a:p>
          <a:p>
            <a:pPr marL="742950" lvl="1" indent="-285750">
              <a:lnSpc>
                <a:spcPct val="80000"/>
              </a:lnSpc>
              <a:buSzPts val="1000"/>
              <a:buFont typeface="Courier New" panose="02070309020205020404" pitchFamily="49" charset="0"/>
              <a:buChar char="o"/>
              <a:tabLst>
                <a:tab pos="914400" algn="l"/>
              </a:tabLst>
            </a:pPr>
            <a:endParaRPr lang="en-IN" sz="1200" dirty="0">
              <a:effectLst/>
              <a:latin typeface="Georgia" panose="02040502050405020303" pitchFamily="18" charset="0"/>
              <a:ea typeface="Georgia" panose="02040502050405020303"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78F0834B-EF85-B81D-464B-8096DF88F94B}"/>
              </a:ext>
            </a:extLst>
          </p:cNvPr>
          <p:cNvSpPr>
            <a:spLocks noGrp="1"/>
          </p:cNvSpPr>
          <p:nvPr>
            <p:ph type="sldNum" sz="quarter" idx="12"/>
          </p:nvPr>
        </p:nvSpPr>
        <p:spPr/>
        <p:txBody>
          <a:bodyPr/>
          <a:lstStyle/>
          <a:p>
            <a:fld id="{9CD8D479-8942-46E8-A226-A4E01F7A105C}" type="slidenum">
              <a:rPr lang="en-US" smtClean="0"/>
              <a:t>4</a:t>
            </a:fld>
            <a:endParaRPr lang="en-US"/>
          </a:p>
        </p:txBody>
      </p:sp>
      <p:sp>
        <p:nvSpPr>
          <p:cNvPr id="5" name="Date Placeholder 4">
            <a:extLst>
              <a:ext uri="{FF2B5EF4-FFF2-40B4-BE49-F238E27FC236}">
                <a16:creationId xmlns:a16="http://schemas.microsoft.com/office/drawing/2014/main" id="{527F4AB9-66B5-EE84-64F9-6C519DEC6230}"/>
              </a:ext>
            </a:extLst>
          </p:cNvPr>
          <p:cNvSpPr>
            <a:spLocks noGrp="1"/>
          </p:cNvSpPr>
          <p:nvPr>
            <p:ph type="dt" sz="half" idx="10"/>
          </p:nvPr>
        </p:nvSpPr>
        <p:spPr/>
        <p:txBody>
          <a:bodyPr/>
          <a:lstStyle/>
          <a:p>
            <a:fld id="{6DD1B487-36FD-4CED-B07A-1A81FC6540B1}" type="datetime1">
              <a:rPr lang="en-US" smtClean="0"/>
              <a:pPr/>
              <a:t>11/25/2024</a:t>
            </a:fld>
            <a:endParaRPr lang="en-US" dirty="0"/>
          </a:p>
        </p:txBody>
      </p:sp>
      <p:sp>
        <p:nvSpPr>
          <p:cNvPr id="6" name="TextBox 1">
            <a:extLst>
              <a:ext uri="{FF2B5EF4-FFF2-40B4-BE49-F238E27FC236}">
                <a16:creationId xmlns:a16="http://schemas.microsoft.com/office/drawing/2014/main" id="{8982A666-4EC1-CC5C-A306-5D56AC7F4347}"/>
              </a:ext>
            </a:extLst>
          </p:cNvPr>
          <p:cNvSpPr txBox="1"/>
          <p:nvPr/>
        </p:nvSpPr>
        <p:spPr>
          <a:xfrm>
            <a:off x="3622090" y="3754009"/>
            <a:ext cx="7350710" cy="2708936"/>
          </a:xfrm>
          <a:prstGeom prst="rect">
            <a:avLst/>
          </a:prstGeom>
          <a:solidFill>
            <a:schemeClr val="lt1"/>
          </a:solidFill>
          <a:ln w="9525" cmpd="sng">
            <a:solidFill>
              <a:schemeClr val="lt1">
                <a:shade val="50000"/>
              </a:schemeClr>
            </a:solid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lang="en-IN" sz="1400" dirty="0"/>
              <a:t>CREATE VIEW </a:t>
            </a:r>
            <a:r>
              <a:rPr lang="en-IN" sz="1400" dirty="0">
                <a:solidFill>
                  <a:schemeClr val="dk1"/>
                </a:solidFill>
                <a:effectLst/>
                <a:latin typeface="+mn-lt"/>
                <a:ea typeface="+mn-ea"/>
                <a:cs typeface="+mn-cs"/>
              </a:rPr>
              <a:t>(Original table)</a:t>
            </a:r>
            <a:r>
              <a:rPr lang="en-IN" sz="1400" dirty="0"/>
              <a:t>_unpivoted AS </a:t>
            </a:r>
          </a:p>
          <a:p>
            <a:r>
              <a:rPr lang="en-IN" sz="1400" dirty="0"/>
              <a:t>(</a:t>
            </a:r>
          </a:p>
          <a:p>
            <a:r>
              <a:rPr lang="en-IN" sz="1400" dirty="0"/>
              <a:t>    SELECT datetime, 'Vancouver' AS city, Vancouver AS (</a:t>
            </a:r>
            <a:r>
              <a:rPr lang="en-IN" sz="1400" dirty="0" err="1"/>
              <a:t>Attribute_name</a:t>
            </a:r>
            <a:r>
              <a:rPr lang="en-IN" sz="1400" dirty="0"/>
              <a:t>) FROM (Original table)</a:t>
            </a:r>
          </a:p>
          <a:p>
            <a:r>
              <a:rPr lang="en-IN" sz="1400" dirty="0"/>
              <a:t>    UNION ALL</a:t>
            </a:r>
          </a:p>
          <a:p>
            <a:r>
              <a:rPr lang="en-IN" sz="1400" dirty="0"/>
              <a:t>    SELECT datetime, 'Portland', Portland FROM </a:t>
            </a:r>
            <a:r>
              <a:rPr lang="en-IN" sz="1400" dirty="0">
                <a:solidFill>
                  <a:schemeClr val="dk1"/>
                </a:solidFill>
                <a:effectLst/>
                <a:latin typeface="+mn-lt"/>
                <a:ea typeface="+mn-ea"/>
                <a:cs typeface="+mn-cs"/>
              </a:rPr>
              <a:t>(Original table)</a:t>
            </a:r>
            <a:endParaRPr lang="en-IN" sz="1400" dirty="0"/>
          </a:p>
          <a:p>
            <a:r>
              <a:rPr lang="en-IN" sz="1400" dirty="0"/>
              <a:t>    UNION ALL</a:t>
            </a:r>
          </a:p>
          <a:p>
            <a:r>
              <a:rPr lang="en-IN" sz="1400" dirty="0"/>
              <a:t>    SELECT datetime, 'San Francisco', San Francisco FROM </a:t>
            </a:r>
            <a:r>
              <a:rPr lang="en-IN" sz="1400" dirty="0">
                <a:solidFill>
                  <a:schemeClr val="dk1"/>
                </a:solidFill>
                <a:effectLst/>
                <a:latin typeface="+mn-lt"/>
                <a:ea typeface="+mn-ea"/>
                <a:cs typeface="+mn-cs"/>
              </a:rPr>
              <a:t>(Original table)</a:t>
            </a:r>
            <a:endParaRPr lang="en-IN" sz="1400" dirty="0"/>
          </a:p>
          <a:p>
            <a:r>
              <a:rPr lang="en-IN" sz="1400" dirty="0"/>
              <a:t>    UNION ALL</a:t>
            </a:r>
          </a:p>
          <a:p>
            <a:r>
              <a:rPr lang="en-IN" sz="1400" dirty="0"/>
              <a:t>    SELECT datetime, 'Seattle', Seattle FROM </a:t>
            </a:r>
            <a:r>
              <a:rPr lang="en-IN" sz="1400" dirty="0">
                <a:solidFill>
                  <a:schemeClr val="dk1"/>
                </a:solidFill>
                <a:effectLst/>
                <a:latin typeface="+mn-lt"/>
                <a:ea typeface="+mn-ea"/>
                <a:cs typeface="+mn-cs"/>
              </a:rPr>
              <a:t>(Original table)</a:t>
            </a:r>
            <a:endParaRPr lang="en-IN" sz="1400" dirty="0"/>
          </a:p>
          <a:p>
            <a:r>
              <a:rPr lang="en-IN" sz="1400" dirty="0"/>
              <a:t>    -- Repeated for all cities</a:t>
            </a:r>
          </a:p>
          <a:p>
            <a:r>
              <a:rPr lang="en-IN" sz="1400" dirty="0"/>
              <a:t>);</a:t>
            </a:r>
          </a:p>
        </p:txBody>
      </p:sp>
    </p:spTree>
    <p:extLst>
      <p:ext uri="{BB962C8B-B14F-4D97-AF65-F5344CB8AC3E}">
        <p14:creationId xmlns:p14="http://schemas.microsoft.com/office/powerpoint/2010/main" val="30434347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E68135-50BB-EFDF-0FB4-A4DA69BC0D2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6E6B7D6-0270-0918-D4E5-3937BD9C1B9F}"/>
              </a:ext>
            </a:extLst>
          </p:cNvPr>
          <p:cNvSpPr>
            <a:spLocks noGrp="1"/>
          </p:cNvSpPr>
          <p:nvPr>
            <p:ph type="title"/>
          </p:nvPr>
        </p:nvSpPr>
        <p:spPr>
          <a:xfrm>
            <a:off x="189390" y="125167"/>
            <a:ext cx="10328572" cy="593925"/>
          </a:xfrm>
        </p:spPr>
        <p:txBody>
          <a:bodyPr>
            <a:normAutofit fontScale="90000"/>
          </a:bodyPr>
          <a:lstStyle/>
          <a:p>
            <a:r>
              <a:rPr lang="fr-FR" dirty="0"/>
              <a:t>Data </a:t>
            </a:r>
            <a:r>
              <a:rPr lang="fr-FR" dirty="0" err="1"/>
              <a:t>Dictionary</a:t>
            </a:r>
            <a:endParaRPr lang="en-US" dirty="0"/>
          </a:p>
        </p:txBody>
      </p:sp>
      <p:sp>
        <p:nvSpPr>
          <p:cNvPr id="3" name="Content Placeholder 2">
            <a:extLst>
              <a:ext uri="{FF2B5EF4-FFF2-40B4-BE49-F238E27FC236}">
                <a16:creationId xmlns:a16="http://schemas.microsoft.com/office/drawing/2014/main" id="{31096DB1-2686-77F6-8E90-48EEA099190E}"/>
              </a:ext>
            </a:extLst>
          </p:cNvPr>
          <p:cNvSpPr>
            <a:spLocks noGrp="1"/>
          </p:cNvSpPr>
          <p:nvPr>
            <p:ph idx="1"/>
          </p:nvPr>
        </p:nvSpPr>
        <p:spPr>
          <a:xfrm>
            <a:off x="135194" y="719093"/>
            <a:ext cx="11867416" cy="4944860"/>
          </a:xfrm>
        </p:spPr>
        <p:txBody>
          <a:bodyPr>
            <a:normAutofit/>
          </a:bodyPr>
          <a:lstStyle/>
          <a:p>
            <a:pPr marL="0" indent="0">
              <a:buNone/>
            </a:pPr>
            <a:r>
              <a:rPr lang="en-IN" sz="1400" b="1" u="sng" dirty="0">
                <a:effectLst/>
                <a:latin typeface="Times New Roman" panose="02020603050405020304" pitchFamily="18" charset="0"/>
                <a:ea typeface="Georgia" panose="02040502050405020303" pitchFamily="18" charset="0"/>
                <a:cs typeface="Mangal" panose="02040503050203030202" pitchFamily="18" charset="0"/>
              </a:rPr>
              <a:t>Shortened Views</a:t>
            </a:r>
            <a:endParaRPr lang="en-IN" sz="1200" dirty="0">
              <a:effectLst/>
              <a:latin typeface="Georgia" panose="02040502050405020303" pitchFamily="18" charset="0"/>
              <a:ea typeface="Georgia" panose="02040502050405020303" pitchFamily="18" charset="0"/>
              <a:cs typeface="Mangal" panose="02040503050203030202" pitchFamily="18" charset="0"/>
            </a:endParaRPr>
          </a:p>
          <a:p>
            <a:r>
              <a:rPr lang="en-IN" sz="1400" dirty="0">
                <a:effectLst/>
                <a:latin typeface="Times New Roman" panose="02020603050405020304" pitchFamily="18" charset="0"/>
                <a:ea typeface="Georgia" panose="02040502050405020303" pitchFamily="18" charset="0"/>
                <a:cs typeface="Mangal" panose="02040503050203030202" pitchFamily="18" charset="0"/>
              </a:rPr>
              <a:t>These views aggregate the data to improve query performance:</a:t>
            </a:r>
            <a:endParaRPr lang="en-IN" sz="1200" dirty="0">
              <a:effectLst/>
              <a:latin typeface="Georgia" panose="02040502050405020303" pitchFamily="18" charset="0"/>
              <a:ea typeface="Georgia" panose="02040502050405020303" pitchFamily="18" charset="0"/>
              <a:cs typeface="Mangal" panose="02040503050203030202" pitchFamily="18" charset="0"/>
            </a:endParaRPr>
          </a:p>
          <a:p>
            <a:pPr marL="342900" lvl="0" indent="-342900">
              <a:buSzPts val="1000"/>
              <a:buFont typeface="Symbol" panose="05050102010706020507" pitchFamily="18" charset="2"/>
              <a:buChar char=""/>
              <a:tabLst>
                <a:tab pos="457200" algn="l"/>
              </a:tabLst>
            </a:pPr>
            <a:r>
              <a:rPr lang="en-IN" sz="1400" b="1" dirty="0" err="1">
                <a:effectLst/>
                <a:latin typeface="Times New Roman" panose="02020603050405020304" pitchFamily="18" charset="0"/>
                <a:ea typeface="Georgia" panose="02040502050405020303" pitchFamily="18" charset="0"/>
                <a:cs typeface="Mangal" panose="02040503050203030202" pitchFamily="18" charset="0"/>
              </a:rPr>
              <a:t>shortened_humidity</a:t>
            </a:r>
            <a:endParaRPr lang="en-IN" sz="1200" dirty="0">
              <a:effectLst/>
              <a:latin typeface="Georgia" panose="02040502050405020303" pitchFamily="18" charset="0"/>
              <a:ea typeface="Georgia" panose="02040502050405020303" pitchFamily="18" charset="0"/>
              <a:cs typeface="Mangal" panose="02040503050203030202" pitchFamily="18" charset="0"/>
            </a:endParaRPr>
          </a:p>
          <a:p>
            <a:pPr marL="742950" lvl="1" indent="-285750">
              <a:buSzPts val="1000"/>
              <a:buFont typeface="Courier New" panose="02070309020205020404" pitchFamily="49" charset="0"/>
              <a:buChar char="o"/>
              <a:tabLst>
                <a:tab pos="914400" algn="l"/>
              </a:tabLst>
            </a:pPr>
            <a:r>
              <a:rPr lang="en-IN" sz="1400" dirty="0">
                <a:effectLst/>
                <a:latin typeface="Times New Roman" panose="02020603050405020304" pitchFamily="18" charset="0"/>
                <a:ea typeface="Georgia" panose="02040502050405020303" pitchFamily="18" charset="0"/>
                <a:cs typeface="Times New Roman" panose="02020603050405020304" pitchFamily="18" charset="0"/>
              </a:rPr>
              <a:t>Description: Contains the average humidity values per city, calculated by month.</a:t>
            </a:r>
            <a:endParaRPr lang="en-IN" sz="1200" dirty="0">
              <a:effectLst/>
              <a:latin typeface="Georgia" panose="02040502050405020303" pitchFamily="18" charset="0"/>
              <a:ea typeface="Georgia" panose="02040502050405020303" pitchFamily="18" charset="0"/>
              <a:cs typeface="Times New Roman" panose="02020603050405020304" pitchFamily="18" charset="0"/>
            </a:endParaRPr>
          </a:p>
          <a:p>
            <a:pPr marL="342900" lvl="0" indent="-342900">
              <a:buSzPts val="1000"/>
              <a:buFont typeface="Symbol" panose="05050102010706020507" pitchFamily="18" charset="2"/>
              <a:buChar char=""/>
              <a:tabLst>
                <a:tab pos="457200" algn="l"/>
              </a:tabLst>
            </a:pPr>
            <a:r>
              <a:rPr lang="en-IN" sz="1400" b="1" dirty="0" err="1">
                <a:effectLst/>
                <a:latin typeface="Times New Roman" panose="02020603050405020304" pitchFamily="18" charset="0"/>
                <a:ea typeface="Georgia" panose="02040502050405020303" pitchFamily="18" charset="0"/>
                <a:cs typeface="Mangal" panose="02040503050203030202" pitchFamily="18" charset="0"/>
              </a:rPr>
              <a:t>shortened_temperature</a:t>
            </a:r>
            <a:endParaRPr lang="en-IN" sz="1200" dirty="0">
              <a:effectLst/>
              <a:latin typeface="Georgia" panose="02040502050405020303" pitchFamily="18" charset="0"/>
              <a:ea typeface="Georgia" panose="02040502050405020303" pitchFamily="18" charset="0"/>
              <a:cs typeface="Mangal" panose="02040503050203030202" pitchFamily="18" charset="0"/>
            </a:endParaRPr>
          </a:p>
          <a:p>
            <a:pPr marL="742950" lvl="1" indent="-285750">
              <a:buSzPts val="1000"/>
              <a:buFont typeface="Courier New" panose="02070309020205020404" pitchFamily="49" charset="0"/>
              <a:buChar char="o"/>
              <a:tabLst>
                <a:tab pos="914400" algn="l"/>
              </a:tabLst>
            </a:pPr>
            <a:r>
              <a:rPr lang="en-IN" sz="1400" dirty="0">
                <a:effectLst/>
                <a:latin typeface="Times New Roman" panose="02020603050405020304" pitchFamily="18" charset="0"/>
                <a:ea typeface="Georgia" panose="02040502050405020303" pitchFamily="18" charset="0"/>
                <a:cs typeface="Times New Roman" panose="02020603050405020304" pitchFamily="18" charset="0"/>
              </a:rPr>
              <a:t>Description: Contains the average temperature values per city, calculated by month.</a:t>
            </a:r>
            <a:endParaRPr lang="en-IN" sz="1200" dirty="0">
              <a:effectLst/>
              <a:latin typeface="Georgia" panose="02040502050405020303" pitchFamily="18" charset="0"/>
              <a:ea typeface="Georgia" panose="02040502050405020303" pitchFamily="18" charset="0"/>
              <a:cs typeface="Times New Roman" panose="02020603050405020304" pitchFamily="18" charset="0"/>
            </a:endParaRPr>
          </a:p>
          <a:p>
            <a:pPr marL="342900" lvl="0" indent="-342900">
              <a:buSzPts val="1000"/>
              <a:buFont typeface="Symbol" panose="05050102010706020507" pitchFamily="18" charset="2"/>
              <a:buChar char=""/>
              <a:tabLst>
                <a:tab pos="457200" algn="l"/>
              </a:tabLst>
            </a:pPr>
            <a:r>
              <a:rPr lang="en-IN" sz="1400" b="1" dirty="0" err="1">
                <a:effectLst/>
                <a:latin typeface="Times New Roman" panose="02020603050405020304" pitchFamily="18" charset="0"/>
                <a:ea typeface="Georgia" panose="02040502050405020303" pitchFamily="18" charset="0"/>
                <a:cs typeface="Mangal" panose="02040503050203030202" pitchFamily="18" charset="0"/>
              </a:rPr>
              <a:t>shortened_wind_speed</a:t>
            </a:r>
            <a:endParaRPr lang="en-IN" sz="1200" dirty="0">
              <a:effectLst/>
              <a:latin typeface="Georgia" panose="02040502050405020303" pitchFamily="18" charset="0"/>
              <a:ea typeface="Georgia" panose="02040502050405020303" pitchFamily="18" charset="0"/>
              <a:cs typeface="Mangal" panose="02040503050203030202" pitchFamily="18" charset="0"/>
            </a:endParaRPr>
          </a:p>
          <a:p>
            <a:pPr marL="742950" lvl="1" indent="-285750">
              <a:buSzPts val="1000"/>
              <a:buFont typeface="Courier New" panose="02070309020205020404" pitchFamily="49" charset="0"/>
              <a:buChar char="o"/>
              <a:tabLst>
                <a:tab pos="914400" algn="l"/>
              </a:tabLst>
            </a:pPr>
            <a:r>
              <a:rPr lang="en-IN" sz="1400" dirty="0">
                <a:effectLst/>
                <a:latin typeface="Times New Roman" panose="02020603050405020304" pitchFamily="18" charset="0"/>
                <a:ea typeface="Georgia" panose="02040502050405020303" pitchFamily="18" charset="0"/>
                <a:cs typeface="Times New Roman" panose="02020603050405020304" pitchFamily="18" charset="0"/>
              </a:rPr>
              <a:t>Description: Contains the average wind speed values per city, calculated by month.</a:t>
            </a:r>
            <a:endParaRPr lang="en-IN" sz="1200" dirty="0">
              <a:effectLst/>
              <a:latin typeface="Georgia" panose="02040502050405020303" pitchFamily="18" charset="0"/>
              <a:ea typeface="Georgia" panose="02040502050405020303" pitchFamily="18" charset="0"/>
              <a:cs typeface="Times New Roman" panose="02020603050405020304" pitchFamily="18" charset="0"/>
            </a:endParaRPr>
          </a:p>
          <a:p>
            <a:pPr marL="342900" lvl="0" indent="-342900">
              <a:buSzPts val="1000"/>
              <a:buFont typeface="Symbol" panose="05050102010706020507" pitchFamily="18" charset="2"/>
              <a:buChar char=""/>
              <a:tabLst>
                <a:tab pos="457200" algn="l"/>
              </a:tabLst>
            </a:pPr>
            <a:r>
              <a:rPr lang="en-IN" sz="1400" b="1" dirty="0" err="1">
                <a:effectLst/>
                <a:latin typeface="Times New Roman" panose="02020603050405020304" pitchFamily="18" charset="0"/>
                <a:ea typeface="Georgia" panose="02040502050405020303" pitchFamily="18" charset="0"/>
                <a:cs typeface="Mangal" panose="02040503050203030202" pitchFamily="18" charset="0"/>
              </a:rPr>
              <a:t>shortened_wind_direction</a:t>
            </a:r>
            <a:endParaRPr lang="en-IN" sz="1200" dirty="0">
              <a:effectLst/>
              <a:latin typeface="Georgia" panose="02040502050405020303" pitchFamily="18" charset="0"/>
              <a:ea typeface="Georgia" panose="02040502050405020303" pitchFamily="18" charset="0"/>
              <a:cs typeface="Mangal" panose="02040503050203030202" pitchFamily="18" charset="0"/>
            </a:endParaRPr>
          </a:p>
          <a:p>
            <a:pPr marL="742950" lvl="1" indent="-285750">
              <a:buSzPts val="1000"/>
              <a:buFont typeface="Courier New" panose="02070309020205020404" pitchFamily="49" charset="0"/>
              <a:buChar char="o"/>
              <a:tabLst>
                <a:tab pos="914400" algn="l"/>
              </a:tabLst>
            </a:pPr>
            <a:r>
              <a:rPr lang="en-IN" sz="1400" dirty="0">
                <a:effectLst/>
                <a:latin typeface="Times New Roman" panose="02020603050405020304" pitchFamily="18" charset="0"/>
                <a:ea typeface="Georgia" panose="02040502050405020303" pitchFamily="18" charset="0"/>
                <a:cs typeface="Times New Roman" panose="02020603050405020304" pitchFamily="18" charset="0"/>
              </a:rPr>
              <a:t>Description: Contains the average wind direction values per city, calculated by month.</a:t>
            </a:r>
          </a:p>
          <a:p>
            <a:pPr marL="742950" lvl="1" indent="-285750">
              <a:buSzPts val="1000"/>
              <a:buFont typeface="Courier New" panose="02070309020205020404" pitchFamily="49" charset="0"/>
              <a:buChar char="o"/>
              <a:tabLst>
                <a:tab pos="914400" algn="l"/>
              </a:tabLst>
            </a:pPr>
            <a:endParaRPr lang="en-IN" sz="1400" dirty="0">
              <a:latin typeface="Times New Roman" panose="02020603050405020304" pitchFamily="18" charset="0"/>
              <a:ea typeface="Georgia" panose="02040502050405020303" pitchFamily="18" charset="0"/>
              <a:cs typeface="Times New Roman" panose="02020603050405020304" pitchFamily="18" charset="0"/>
            </a:endParaRPr>
          </a:p>
          <a:p>
            <a:pPr marL="742950" lvl="1" indent="-285750">
              <a:buSzPts val="1000"/>
              <a:buFont typeface="Courier New" panose="02070309020205020404" pitchFamily="49" charset="0"/>
              <a:buChar char="o"/>
              <a:tabLst>
                <a:tab pos="914400" algn="l"/>
              </a:tabLst>
            </a:pPr>
            <a:endParaRPr lang="en-IN" sz="1400" dirty="0">
              <a:effectLst/>
              <a:latin typeface="Times New Roman" panose="02020603050405020304" pitchFamily="18" charset="0"/>
              <a:ea typeface="Georgia" panose="02040502050405020303" pitchFamily="18" charset="0"/>
              <a:cs typeface="Times New Roman" panose="02020603050405020304" pitchFamily="18" charset="0"/>
            </a:endParaRPr>
          </a:p>
          <a:p>
            <a:pPr marL="742950" lvl="1" indent="-285750">
              <a:buSzPts val="1000"/>
              <a:buFont typeface="Courier New" panose="02070309020205020404" pitchFamily="49" charset="0"/>
              <a:buChar char="o"/>
              <a:tabLst>
                <a:tab pos="914400" algn="l"/>
              </a:tabLst>
            </a:pPr>
            <a:endParaRPr lang="en-IN" sz="1400" dirty="0">
              <a:latin typeface="Times New Roman" panose="02020603050405020304" pitchFamily="18" charset="0"/>
              <a:ea typeface="Georgia" panose="02040502050405020303" pitchFamily="18" charset="0"/>
              <a:cs typeface="Times New Roman" panose="02020603050405020304" pitchFamily="18" charset="0"/>
            </a:endParaRPr>
          </a:p>
          <a:p>
            <a:pPr marL="742950" lvl="1" indent="-285750">
              <a:buSzPts val="1000"/>
              <a:buFont typeface="Courier New" panose="02070309020205020404" pitchFamily="49" charset="0"/>
              <a:buChar char="o"/>
              <a:tabLst>
                <a:tab pos="914400" algn="l"/>
              </a:tabLst>
            </a:pPr>
            <a:endParaRPr lang="en-IN" sz="1400" dirty="0">
              <a:effectLst/>
              <a:latin typeface="Times New Roman" panose="02020603050405020304" pitchFamily="18" charset="0"/>
              <a:ea typeface="Georgia" panose="02040502050405020303" pitchFamily="18" charset="0"/>
              <a:cs typeface="Times New Roman" panose="02020603050405020304" pitchFamily="18" charset="0"/>
            </a:endParaRPr>
          </a:p>
          <a:p>
            <a:pPr marL="457200" lvl="1" indent="0">
              <a:buSzPts val="1000"/>
              <a:buNone/>
              <a:tabLst>
                <a:tab pos="914400" algn="l"/>
              </a:tabLst>
            </a:pPr>
            <a:r>
              <a:rPr lang="en-IN" sz="1200" dirty="0">
                <a:effectLst/>
                <a:latin typeface="Times New Roman" panose="02020603050405020304" pitchFamily="18" charset="0"/>
                <a:ea typeface="Georgia" panose="02040502050405020303" pitchFamily="18" charset="0"/>
                <a:cs typeface="Times New Roman" panose="02020603050405020304" pitchFamily="18" charset="0"/>
              </a:rPr>
              <a:t>FORMAT OF QUERY</a:t>
            </a:r>
          </a:p>
          <a:p>
            <a:pPr marL="457200" lvl="1" indent="0">
              <a:buSzPts val="1000"/>
              <a:buNone/>
              <a:tabLst>
                <a:tab pos="914400" algn="l"/>
              </a:tabLst>
            </a:pPr>
            <a:r>
              <a:rPr lang="en-IN" sz="1200" dirty="0">
                <a:effectLst/>
                <a:latin typeface="Times New Roman" panose="02020603050405020304" pitchFamily="18" charset="0"/>
                <a:ea typeface="Georgia" panose="02040502050405020303" pitchFamily="18" charset="0"/>
                <a:cs typeface="Times New Roman" panose="02020603050405020304" pitchFamily="18" charset="0"/>
              </a:rPr>
              <a:t>FOR AGGREGATING TABLES:</a:t>
            </a:r>
            <a:endParaRPr lang="en-IN" sz="1100" dirty="0">
              <a:effectLst/>
              <a:latin typeface="Georgia" panose="02040502050405020303" pitchFamily="18" charset="0"/>
              <a:ea typeface="Georgia" panose="02040502050405020303" pitchFamily="18" charset="0"/>
              <a:cs typeface="Times New Roman" panose="02020603050405020304" pitchFamily="18" charset="0"/>
            </a:endParaRPr>
          </a:p>
          <a:p>
            <a:pPr marL="457200" lvl="1" indent="0">
              <a:buSzPts val="1000"/>
              <a:buNone/>
              <a:tabLst>
                <a:tab pos="914400" algn="l"/>
              </a:tabLst>
            </a:pPr>
            <a:endParaRPr lang="en-IN" sz="1200" dirty="0">
              <a:effectLst/>
              <a:latin typeface="Georgia" panose="02040502050405020303" pitchFamily="18" charset="0"/>
              <a:ea typeface="Georgia" panose="02040502050405020303"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BBF98925-A130-E116-7C9A-0BE651FD1BA0}"/>
              </a:ext>
            </a:extLst>
          </p:cNvPr>
          <p:cNvSpPr>
            <a:spLocks noGrp="1"/>
          </p:cNvSpPr>
          <p:nvPr>
            <p:ph type="sldNum" sz="quarter" idx="12"/>
          </p:nvPr>
        </p:nvSpPr>
        <p:spPr/>
        <p:txBody>
          <a:bodyPr/>
          <a:lstStyle/>
          <a:p>
            <a:fld id="{9CD8D479-8942-46E8-A226-A4E01F7A105C}" type="slidenum">
              <a:rPr lang="en-US" smtClean="0"/>
              <a:t>5</a:t>
            </a:fld>
            <a:endParaRPr lang="en-US"/>
          </a:p>
        </p:txBody>
      </p:sp>
      <p:sp>
        <p:nvSpPr>
          <p:cNvPr id="5" name="Date Placeholder 4">
            <a:extLst>
              <a:ext uri="{FF2B5EF4-FFF2-40B4-BE49-F238E27FC236}">
                <a16:creationId xmlns:a16="http://schemas.microsoft.com/office/drawing/2014/main" id="{E3C8E4E8-693C-4B1C-66CB-C674E8A872B3}"/>
              </a:ext>
            </a:extLst>
          </p:cNvPr>
          <p:cNvSpPr>
            <a:spLocks noGrp="1"/>
          </p:cNvSpPr>
          <p:nvPr>
            <p:ph type="dt" sz="half" idx="10"/>
          </p:nvPr>
        </p:nvSpPr>
        <p:spPr/>
        <p:txBody>
          <a:bodyPr/>
          <a:lstStyle/>
          <a:p>
            <a:fld id="{6DD1B487-36FD-4CED-B07A-1A81FC6540B1}" type="datetime1">
              <a:rPr lang="en-US" smtClean="0"/>
              <a:pPr/>
              <a:t>11/25/2024</a:t>
            </a:fld>
            <a:endParaRPr lang="en-US" dirty="0"/>
          </a:p>
        </p:txBody>
      </p:sp>
      <p:sp>
        <p:nvSpPr>
          <p:cNvPr id="7" name="TextBox 2">
            <a:extLst>
              <a:ext uri="{FF2B5EF4-FFF2-40B4-BE49-F238E27FC236}">
                <a16:creationId xmlns:a16="http://schemas.microsoft.com/office/drawing/2014/main" id="{D0156036-C92C-425C-9A98-9586186384F7}"/>
              </a:ext>
            </a:extLst>
          </p:cNvPr>
          <p:cNvSpPr txBox="1"/>
          <p:nvPr/>
        </p:nvSpPr>
        <p:spPr>
          <a:xfrm>
            <a:off x="3504693" y="3808012"/>
            <a:ext cx="4795930" cy="2562226"/>
          </a:xfrm>
          <a:prstGeom prst="rect">
            <a:avLst/>
          </a:prstGeom>
          <a:solidFill>
            <a:schemeClr val="lt1"/>
          </a:solidFill>
          <a:ln w="9525" cmpd="sng">
            <a:solidFill>
              <a:schemeClr val="lt1">
                <a:shade val="50000"/>
              </a:schemeClr>
            </a:solid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lang="en-IN" sz="1600"/>
              <a:t>CREATE VIEW [shortened_view_name] AS </a:t>
            </a:r>
          </a:p>
          <a:p>
            <a:r>
              <a:rPr lang="en-IN" sz="1600"/>
              <a:t>SELECT </a:t>
            </a:r>
          </a:p>
          <a:p>
            <a:r>
              <a:rPr lang="en-IN" sz="1600"/>
              <a:t>    city,</a:t>
            </a:r>
          </a:p>
          <a:p>
            <a:r>
              <a:rPr lang="en-IN" sz="1600"/>
              <a:t>    EXTRACT(MONTH FROM datetime) AS month,</a:t>
            </a:r>
          </a:p>
          <a:p>
            <a:r>
              <a:rPr lang="en-IN" sz="1600"/>
              <a:t>    AVG([attribute_name]) AS avg_[attribute_name]  </a:t>
            </a:r>
          </a:p>
          <a:p>
            <a:r>
              <a:rPr lang="en-IN" sz="1600"/>
              <a:t>FROM </a:t>
            </a:r>
          </a:p>
          <a:p>
            <a:r>
              <a:rPr lang="en-IN" sz="1600"/>
              <a:t>    [unpivoted_view_name]</a:t>
            </a:r>
          </a:p>
          <a:p>
            <a:r>
              <a:rPr lang="en-IN" sz="1600"/>
              <a:t>GROUP BY </a:t>
            </a:r>
          </a:p>
          <a:p>
            <a:r>
              <a:rPr lang="en-IN" sz="1600"/>
              <a:t>    city, EXTRACT(MONTH FROM datetime);</a:t>
            </a:r>
          </a:p>
        </p:txBody>
      </p:sp>
    </p:spTree>
    <p:extLst>
      <p:ext uri="{BB962C8B-B14F-4D97-AF65-F5344CB8AC3E}">
        <p14:creationId xmlns:p14="http://schemas.microsoft.com/office/powerpoint/2010/main" val="26110974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BCD48C-9AEF-8D2E-3564-06FEEFD6674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A787978-03B7-08BC-036E-51586B497B05}"/>
              </a:ext>
            </a:extLst>
          </p:cNvPr>
          <p:cNvSpPr>
            <a:spLocks noGrp="1"/>
          </p:cNvSpPr>
          <p:nvPr>
            <p:ph type="title"/>
          </p:nvPr>
        </p:nvSpPr>
        <p:spPr>
          <a:xfrm>
            <a:off x="282562" y="205066"/>
            <a:ext cx="9371949" cy="558414"/>
          </a:xfrm>
        </p:spPr>
        <p:txBody>
          <a:bodyPr>
            <a:normAutofit fontScale="90000"/>
          </a:bodyPr>
          <a:lstStyle/>
          <a:p>
            <a:r>
              <a:rPr lang="en-US" dirty="0"/>
              <a:t>Data Modelling Diagram</a:t>
            </a:r>
          </a:p>
        </p:txBody>
      </p:sp>
      <p:sp>
        <p:nvSpPr>
          <p:cNvPr id="5" name="Slide Number Placeholder 4">
            <a:extLst>
              <a:ext uri="{FF2B5EF4-FFF2-40B4-BE49-F238E27FC236}">
                <a16:creationId xmlns:a16="http://schemas.microsoft.com/office/drawing/2014/main" id="{FB07540A-A39D-DE77-308D-3F49CF650759}"/>
              </a:ext>
            </a:extLst>
          </p:cNvPr>
          <p:cNvSpPr>
            <a:spLocks noGrp="1"/>
          </p:cNvSpPr>
          <p:nvPr>
            <p:ph type="sldNum" sz="quarter" idx="12"/>
          </p:nvPr>
        </p:nvSpPr>
        <p:spPr/>
        <p:txBody>
          <a:bodyPr/>
          <a:lstStyle/>
          <a:p>
            <a:fld id="{9CD8D479-8942-46E8-A226-A4E01F7A105C}" type="slidenum">
              <a:rPr lang="en-US" smtClean="0"/>
              <a:t>6</a:t>
            </a:fld>
            <a:endParaRPr lang="en-US"/>
          </a:p>
        </p:txBody>
      </p:sp>
      <p:sp>
        <p:nvSpPr>
          <p:cNvPr id="6" name="Date Placeholder 5">
            <a:extLst>
              <a:ext uri="{FF2B5EF4-FFF2-40B4-BE49-F238E27FC236}">
                <a16:creationId xmlns:a16="http://schemas.microsoft.com/office/drawing/2014/main" id="{9D3E7767-B915-6CE4-295B-1772443A189B}"/>
              </a:ext>
            </a:extLst>
          </p:cNvPr>
          <p:cNvSpPr>
            <a:spLocks noGrp="1"/>
          </p:cNvSpPr>
          <p:nvPr>
            <p:ph type="dt" sz="half" idx="10"/>
          </p:nvPr>
        </p:nvSpPr>
        <p:spPr/>
        <p:txBody>
          <a:bodyPr/>
          <a:lstStyle/>
          <a:p>
            <a:fld id="{93A66BA0-BF77-43AC-894A-20AD8220B887}" type="datetime1">
              <a:rPr lang="en-US" smtClean="0"/>
              <a:pPr/>
              <a:t>11/25/2024</a:t>
            </a:fld>
            <a:endParaRPr lang="en-US" dirty="0"/>
          </a:p>
        </p:txBody>
      </p:sp>
      <p:sp>
        <p:nvSpPr>
          <p:cNvPr id="7" name="Footer Placeholder 6">
            <a:extLst>
              <a:ext uri="{FF2B5EF4-FFF2-40B4-BE49-F238E27FC236}">
                <a16:creationId xmlns:a16="http://schemas.microsoft.com/office/drawing/2014/main" id="{7D9E7D02-CE0D-B156-5BC8-5D738438491C}"/>
              </a:ext>
            </a:extLst>
          </p:cNvPr>
          <p:cNvSpPr>
            <a:spLocks noGrp="1"/>
          </p:cNvSpPr>
          <p:nvPr>
            <p:ph type="ftr" sz="quarter" idx="11"/>
          </p:nvPr>
        </p:nvSpPr>
        <p:spPr/>
        <p:txBody>
          <a:bodyPr/>
          <a:lstStyle/>
          <a:p>
            <a:r>
              <a:rPr lang="en-US"/>
              <a:t>Add a footer</a:t>
            </a:r>
            <a:endParaRPr lang="en-US" dirty="0"/>
          </a:p>
        </p:txBody>
      </p:sp>
      <p:pic>
        <p:nvPicPr>
          <p:cNvPr id="8" name="Content Placeholder 7">
            <a:extLst>
              <a:ext uri="{FF2B5EF4-FFF2-40B4-BE49-F238E27FC236}">
                <a16:creationId xmlns:a16="http://schemas.microsoft.com/office/drawing/2014/main" id="{FDC058FD-8B27-D419-01E8-614A1BF479BA}"/>
              </a:ext>
            </a:extLst>
          </p:cNvPr>
          <p:cNvPicPr>
            <a:picLocks noGrp="1" noChangeAspect="1"/>
          </p:cNvPicPr>
          <p:nvPr>
            <p:ph sz="half" idx="1"/>
          </p:nvPr>
        </p:nvPicPr>
        <p:blipFill>
          <a:blip r:embed="rId2"/>
          <a:stretch>
            <a:fillRect/>
          </a:stretch>
        </p:blipFill>
        <p:spPr>
          <a:xfrm>
            <a:off x="2240502" y="887163"/>
            <a:ext cx="7498302" cy="5474949"/>
          </a:xfrm>
          <a:prstGeom prst="rect">
            <a:avLst/>
          </a:prstGeom>
        </p:spPr>
      </p:pic>
    </p:spTree>
    <p:extLst>
      <p:ext uri="{BB962C8B-B14F-4D97-AF65-F5344CB8AC3E}">
        <p14:creationId xmlns:p14="http://schemas.microsoft.com/office/powerpoint/2010/main" val="2688348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a:t>PowerBI</a:t>
            </a:r>
            <a:r>
              <a:rPr lang="en-US" dirty="0"/>
              <a:t> Problem Statements</a:t>
            </a:r>
          </a:p>
        </p:txBody>
      </p:sp>
    </p:spTree>
    <p:extLst>
      <p:ext uri="{BB962C8B-B14F-4D97-AF65-F5344CB8AC3E}">
        <p14:creationId xmlns:p14="http://schemas.microsoft.com/office/powerpoint/2010/main" val="3752628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920" y="47486"/>
            <a:ext cx="11727401" cy="1941111"/>
          </a:xfrm>
        </p:spPr>
        <p:txBody>
          <a:bodyPr anchor="t">
            <a:normAutofit fontScale="90000"/>
          </a:bodyPr>
          <a:lstStyle/>
          <a:p>
            <a:r>
              <a:rPr lang="en-GB" b="1" dirty="0"/>
              <a:t>Statement 1:</a:t>
            </a:r>
            <a:br>
              <a:rPr lang="en-GB" dirty="0"/>
            </a:br>
            <a:r>
              <a:rPr lang="en-GB" dirty="0"/>
              <a:t>Can you create a geographical map in Power BI showing the distribution of cities in the dataset based on their latitude and longitude?</a:t>
            </a:r>
            <a:endParaRPr lang="en-US" dirty="0"/>
          </a:p>
        </p:txBody>
      </p:sp>
      <p:sp>
        <p:nvSpPr>
          <p:cNvPr id="4" name="Slide Number Placeholder 3"/>
          <p:cNvSpPr>
            <a:spLocks noGrp="1"/>
          </p:cNvSpPr>
          <p:nvPr>
            <p:ph type="sldNum" sz="quarter" idx="12"/>
          </p:nvPr>
        </p:nvSpPr>
        <p:spPr/>
        <p:txBody>
          <a:bodyPr/>
          <a:lstStyle/>
          <a:p>
            <a:fld id="{9CD8D479-8942-46E8-A226-A4E01F7A105C}" type="slidenum">
              <a:rPr lang="en-US" smtClean="0"/>
              <a:t>8</a:t>
            </a:fld>
            <a:endParaRPr lang="en-US"/>
          </a:p>
        </p:txBody>
      </p:sp>
      <p:sp>
        <p:nvSpPr>
          <p:cNvPr id="5" name="Date Placeholder 4"/>
          <p:cNvSpPr>
            <a:spLocks noGrp="1"/>
          </p:cNvSpPr>
          <p:nvPr>
            <p:ph type="dt" sz="half" idx="10"/>
          </p:nvPr>
        </p:nvSpPr>
        <p:spPr/>
        <p:txBody>
          <a:bodyPr/>
          <a:lstStyle/>
          <a:p>
            <a:fld id="{6DD1B487-36FD-4CED-B07A-1A81FC6540B1}" type="datetime1">
              <a:rPr lang="en-US" smtClean="0"/>
              <a:pPr/>
              <a:t>11/25/2024</a:t>
            </a:fld>
            <a:endParaRPr lang="en-US" dirty="0"/>
          </a:p>
        </p:txBody>
      </p:sp>
      <p:sp>
        <p:nvSpPr>
          <p:cNvPr id="6" name="Footer Placeholder 5"/>
          <p:cNvSpPr>
            <a:spLocks noGrp="1"/>
          </p:cNvSpPr>
          <p:nvPr>
            <p:ph type="ftr" sz="quarter" idx="11"/>
          </p:nvPr>
        </p:nvSpPr>
        <p:spPr/>
        <p:txBody>
          <a:bodyPr/>
          <a:lstStyle/>
          <a:p>
            <a:endParaRPr lang="en-US" dirty="0"/>
          </a:p>
        </p:txBody>
      </p:sp>
      <p:pic>
        <p:nvPicPr>
          <p:cNvPr id="10" name="Content Placeholder 9">
            <a:extLst>
              <a:ext uri="{FF2B5EF4-FFF2-40B4-BE49-F238E27FC236}">
                <a16:creationId xmlns:a16="http://schemas.microsoft.com/office/drawing/2014/main" id="{14CD9212-111B-8FCE-0BD7-9C1D415A6638}"/>
              </a:ext>
            </a:extLst>
          </p:cNvPr>
          <p:cNvPicPr>
            <a:picLocks noGrp="1" noChangeAspect="1"/>
          </p:cNvPicPr>
          <p:nvPr>
            <p:ph idx="1"/>
          </p:nvPr>
        </p:nvPicPr>
        <p:blipFill>
          <a:blip r:embed="rId2"/>
          <a:stretch>
            <a:fillRect/>
          </a:stretch>
        </p:blipFill>
        <p:spPr>
          <a:xfrm>
            <a:off x="313679" y="2357479"/>
            <a:ext cx="11417868" cy="3309000"/>
          </a:xfrm>
        </p:spPr>
      </p:pic>
    </p:spTree>
    <p:extLst>
      <p:ext uri="{BB962C8B-B14F-4D97-AF65-F5344CB8AC3E}">
        <p14:creationId xmlns:p14="http://schemas.microsoft.com/office/powerpoint/2010/main" val="26326956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118178-2FCC-9EB0-00C2-42F68108FD3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CFA326B-7514-AA8D-D932-49F11CC6D1F7}"/>
              </a:ext>
            </a:extLst>
          </p:cNvPr>
          <p:cNvSpPr>
            <a:spLocks noGrp="1"/>
          </p:cNvSpPr>
          <p:nvPr>
            <p:ph type="title"/>
          </p:nvPr>
        </p:nvSpPr>
        <p:spPr>
          <a:xfrm>
            <a:off x="150920" y="47486"/>
            <a:ext cx="11727401" cy="1508325"/>
          </a:xfrm>
        </p:spPr>
        <p:txBody>
          <a:bodyPr anchor="t">
            <a:normAutofit fontScale="90000"/>
          </a:bodyPr>
          <a:lstStyle/>
          <a:p>
            <a:r>
              <a:rPr lang="en-GB" b="1" dirty="0"/>
              <a:t>Statement 2:</a:t>
            </a:r>
            <a:br>
              <a:rPr lang="en-GB" dirty="0"/>
            </a:br>
            <a:r>
              <a:rPr lang="en-GB" dirty="0"/>
              <a:t>In Power BI, can you create a bar chart representing the top 10 countries with the highest number of cities in the dataset?</a:t>
            </a:r>
            <a:br>
              <a:rPr lang="en-US" dirty="0"/>
            </a:br>
            <a:endParaRPr lang="en-US" dirty="0"/>
          </a:p>
        </p:txBody>
      </p:sp>
      <p:sp>
        <p:nvSpPr>
          <p:cNvPr id="4" name="Slide Number Placeholder 3">
            <a:extLst>
              <a:ext uri="{FF2B5EF4-FFF2-40B4-BE49-F238E27FC236}">
                <a16:creationId xmlns:a16="http://schemas.microsoft.com/office/drawing/2014/main" id="{2EC3A15C-AAE1-184C-0065-6E8006D0EA7A}"/>
              </a:ext>
            </a:extLst>
          </p:cNvPr>
          <p:cNvSpPr>
            <a:spLocks noGrp="1"/>
          </p:cNvSpPr>
          <p:nvPr>
            <p:ph type="sldNum" sz="quarter" idx="12"/>
          </p:nvPr>
        </p:nvSpPr>
        <p:spPr/>
        <p:txBody>
          <a:bodyPr/>
          <a:lstStyle/>
          <a:p>
            <a:fld id="{9CD8D479-8942-46E8-A226-A4E01F7A105C}" type="slidenum">
              <a:rPr lang="en-US" smtClean="0"/>
              <a:t>9</a:t>
            </a:fld>
            <a:endParaRPr lang="en-US"/>
          </a:p>
        </p:txBody>
      </p:sp>
      <p:sp>
        <p:nvSpPr>
          <p:cNvPr id="5" name="Date Placeholder 4">
            <a:extLst>
              <a:ext uri="{FF2B5EF4-FFF2-40B4-BE49-F238E27FC236}">
                <a16:creationId xmlns:a16="http://schemas.microsoft.com/office/drawing/2014/main" id="{F130CB52-2A41-14FF-F672-EE9B48CCE54E}"/>
              </a:ext>
            </a:extLst>
          </p:cNvPr>
          <p:cNvSpPr>
            <a:spLocks noGrp="1"/>
          </p:cNvSpPr>
          <p:nvPr>
            <p:ph type="dt" sz="half" idx="10"/>
          </p:nvPr>
        </p:nvSpPr>
        <p:spPr/>
        <p:txBody>
          <a:bodyPr/>
          <a:lstStyle/>
          <a:p>
            <a:fld id="{6DD1B487-36FD-4CED-B07A-1A81FC6540B1}" type="datetime1">
              <a:rPr lang="en-US" smtClean="0"/>
              <a:pPr/>
              <a:t>11/25/2024</a:t>
            </a:fld>
            <a:endParaRPr lang="en-US" dirty="0"/>
          </a:p>
        </p:txBody>
      </p:sp>
      <p:sp>
        <p:nvSpPr>
          <p:cNvPr id="6" name="Footer Placeholder 5">
            <a:extLst>
              <a:ext uri="{FF2B5EF4-FFF2-40B4-BE49-F238E27FC236}">
                <a16:creationId xmlns:a16="http://schemas.microsoft.com/office/drawing/2014/main" id="{FD036E40-51E4-1228-F9BF-95617FE6833D}"/>
              </a:ext>
            </a:extLst>
          </p:cNvPr>
          <p:cNvSpPr>
            <a:spLocks noGrp="1"/>
          </p:cNvSpPr>
          <p:nvPr>
            <p:ph type="ftr" sz="quarter" idx="11"/>
          </p:nvPr>
        </p:nvSpPr>
        <p:spPr/>
        <p:txBody>
          <a:bodyPr/>
          <a:lstStyle/>
          <a:p>
            <a:endParaRPr lang="en-US" dirty="0"/>
          </a:p>
        </p:txBody>
      </p:sp>
      <p:graphicFrame>
        <p:nvGraphicFramePr>
          <p:cNvPr id="3" name="Content Placeholder 2">
            <a:extLst>
              <a:ext uri="{FF2B5EF4-FFF2-40B4-BE49-F238E27FC236}">
                <a16:creationId xmlns:a16="http://schemas.microsoft.com/office/drawing/2014/main" id="{25DC424D-0309-E95D-A810-0D14058A74C6}"/>
              </a:ext>
            </a:extLst>
          </p:cNvPr>
          <p:cNvGraphicFramePr>
            <a:graphicFrameLocks noGrp="1"/>
          </p:cNvGraphicFramePr>
          <p:nvPr>
            <p:ph idx="1"/>
            <p:extLst>
              <p:ext uri="{D42A27DB-BD31-4B8C-83A1-F6EECF244321}">
                <p14:modId xmlns:p14="http://schemas.microsoft.com/office/powerpoint/2010/main" val="865093180"/>
              </p:ext>
            </p:extLst>
          </p:nvPr>
        </p:nvGraphicFramePr>
        <p:xfrm>
          <a:off x="71021" y="1965163"/>
          <a:ext cx="8428515" cy="1530670"/>
        </p:xfrm>
        <a:graphic>
          <a:graphicData uri="http://schemas.openxmlformats.org/drawingml/2006/table">
            <a:tbl>
              <a:tblPr/>
              <a:tblGrid>
                <a:gridCol w="8428515">
                  <a:extLst>
                    <a:ext uri="{9D8B030D-6E8A-4147-A177-3AD203B41FA5}">
                      <a16:colId xmlns:a16="http://schemas.microsoft.com/office/drawing/2014/main" val="2002362721"/>
                    </a:ext>
                  </a:extLst>
                </a:gridCol>
              </a:tblGrid>
              <a:tr h="437334">
                <a:tc>
                  <a:txBody>
                    <a:bodyPr/>
                    <a:lstStyle/>
                    <a:p>
                      <a:endParaRPr lang="en-IN"/>
                    </a:p>
                  </a:txBody>
                  <a:tcPr anchor="ctr">
                    <a:lnL>
                      <a:noFill/>
                    </a:lnL>
                    <a:lnR>
                      <a:noFill/>
                    </a:lnR>
                    <a:lnT>
                      <a:noFill/>
                    </a:lnT>
                    <a:lnB>
                      <a:noFill/>
                    </a:lnB>
                    <a:noFill/>
                  </a:tcPr>
                </a:tc>
                <a:extLst>
                  <a:ext uri="{0D108BD9-81ED-4DB2-BD59-A6C34878D82A}">
                    <a16:rowId xmlns:a16="http://schemas.microsoft.com/office/drawing/2014/main" val="2994467958"/>
                  </a:ext>
                </a:extLst>
              </a:tr>
              <a:tr h="1093336">
                <a:tc>
                  <a:txBody>
                    <a:bodyPr/>
                    <a:lstStyle/>
                    <a:p>
                      <a:r>
                        <a:rPr lang="en-GB" b="0" dirty="0">
                          <a:solidFill>
                            <a:srgbClr val="0078D4"/>
                          </a:solidFill>
                          <a:effectLst/>
                          <a:hlinkClick r:id="rId2"/>
                        </a:rPr>
                        <a:t>Open in Power BI</a:t>
                      </a:r>
                      <a:br>
                        <a:rPr lang="en-GB" b="0" dirty="0">
                          <a:solidFill>
                            <a:srgbClr val="0078D4"/>
                          </a:solidFill>
                          <a:effectLst/>
                          <a:hlinkClick r:id="rId2"/>
                        </a:rPr>
                      </a:br>
                      <a:r>
                        <a:rPr lang="en-GB" dirty="0" err="1"/>
                        <a:t>PowerBI</a:t>
                      </a:r>
                      <a:r>
                        <a:rPr lang="en-GB" dirty="0"/>
                        <a:t> solution</a:t>
                      </a:r>
                      <a:br>
                        <a:rPr lang="en-GB" dirty="0"/>
                      </a:br>
                      <a:r>
                        <a:rPr lang="en-GB" dirty="0"/>
                        <a:t>Data as of 25/11/24, 15:34</a:t>
                      </a:r>
                    </a:p>
                  </a:txBody>
                  <a:tcPr anchor="ctr">
                    <a:lnL>
                      <a:noFill/>
                    </a:lnL>
                    <a:lnR>
                      <a:noFill/>
                    </a:lnR>
                    <a:lnT>
                      <a:noFill/>
                    </a:lnT>
                    <a:lnB>
                      <a:noFill/>
                    </a:lnB>
                    <a:noFill/>
                  </a:tcPr>
                </a:tc>
                <a:extLst>
                  <a:ext uri="{0D108BD9-81ED-4DB2-BD59-A6C34878D82A}">
                    <a16:rowId xmlns:a16="http://schemas.microsoft.com/office/drawing/2014/main" val="2539304707"/>
                  </a:ext>
                </a:extLst>
              </a:tr>
            </a:tbl>
          </a:graphicData>
        </a:graphic>
      </p:graphicFrame>
      <p:pic>
        <p:nvPicPr>
          <p:cNvPr id="1025" name="Picture 1" descr="Count of City by Country">
            <a:extLst>
              <a:ext uri="{FF2B5EF4-FFF2-40B4-BE49-F238E27FC236}">
                <a16:creationId xmlns:a16="http://schemas.microsoft.com/office/drawing/2014/main" id="{57F5B63C-98EB-4DBE-2944-24CF648DCC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021" y="1965480"/>
            <a:ext cx="11546939" cy="37428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79290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Ecology 16x9">
  <a:themeElements>
    <a:clrScheme name="Ecology">
      <a:dk1>
        <a:srgbClr val="4D3E2F"/>
      </a:dk1>
      <a:lt1>
        <a:sysClr val="window" lastClr="FFFFFF"/>
      </a:lt1>
      <a:dk2>
        <a:srgbClr val="000000"/>
      </a:dk2>
      <a:lt2>
        <a:srgbClr val="DDDDDD"/>
      </a:lt2>
      <a:accent1>
        <a:srgbClr val="8BAA00"/>
      </a:accent1>
      <a:accent2>
        <a:srgbClr val="2A6CB2"/>
      </a:accent2>
      <a:accent3>
        <a:srgbClr val="795837"/>
      </a:accent3>
      <a:accent4>
        <a:srgbClr val="D18316"/>
      </a:accent4>
      <a:accent5>
        <a:srgbClr val="79B4F0"/>
      </a:accent5>
      <a:accent6>
        <a:srgbClr val="CDC80F"/>
      </a:accent6>
      <a:hlink>
        <a:srgbClr val="2A6CB2"/>
      </a:hlink>
      <a:folHlink>
        <a:srgbClr val="808080"/>
      </a:folHlink>
    </a:clrScheme>
    <a:fontScheme name="Corbel">
      <a:maj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Nature ecology education photo presentation.potx" id="{C2041BFC-79DD-469A-9C9C-CE3A45FF64F3}" vid="{F6D325B2-35D9-40C5-B4CD-C0A8483D5659}"/>
    </a:ext>
  </a:extLst>
</a:theme>
</file>

<file path=ppt/theme/theme2.xml><?xml version="1.0" encoding="utf-8"?>
<a:theme xmlns:a="http://schemas.openxmlformats.org/drawingml/2006/main" name="Office Theme">
  <a:themeElements>
    <a:clrScheme name="Ecology">
      <a:dk1>
        <a:srgbClr val="4D3E2F"/>
      </a:dk1>
      <a:lt1>
        <a:sysClr val="window" lastClr="FFFFFF"/>
      </a:lt1>
      <a:dk2>
        <a:srgbClr val="000000"/>
      </a:dk2>
      <a:lt2>
        <a:srgbClr val="DDDDDD"/>
      </a:lt2>
      <a:accent1>
        <a:srgbClr val="8BAA00"/>
      </a:accent1>
      <a:accent2>
        <a:srgbClr val="2A6CB2"/>
      </a:accent2>
      <a:accent3>
        <a:srgbClr val="795837"/>
      </a:accent3>
      <a:accent4>
        <a:srgbClr val="D18316"/>
      </a:accent4>
      <a:accent5>
        <a:srgbClr val="79B4F0"/>
      </a:accent5>
      <a:accent6>
        <a:srgbClr val="CDC80F"/>
      </a:accent6>
      <a:hlink>
        <a:srgbClr val="2A6CB2"/>
      </a:hlink>
      <a:folHlink>
        <a:srgbClr val="808080"/>
      </a:folHlink>
    </a:clrScheme>
    <a:fontScheme name="Corbel">
      <a:maj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Ecology">
      <a:dk1>
        <a:srgbClr val="4D3E2F"/>
      </a:dk1>
      <a:lt1>
        <a:sysClr val="window" lastClr="FFFFFF"/>
      </a:lt1>
      <a:dk2>
        <a:srgbClr val="000000"/>
      </a:dk2>
      <a:lt2>
        <a:srgbClr val="DDDDDD"/>
      </a:lt2>
      <a:accent1>
        <a:srgbClr val="8BAA00"/>
      </a:accent1>
      <a:accent2>
        <a:srgbClr val="2A6CB2"/>
      </a:accent2>
      <a:accent3>
        <a:srgbClr val="795837"/>
      </a:accent3>
      <a:accent4>
        <a:srgbClr val="D18316"/>
      </a:accent4>
      <a:accent5>
        <a:srgbClr val="79B4F0"/>
      </a:accent5>
      <a:accent6>
        <a:srgbClr val="CDC80F"/>
      </a:accent6>
      <a:hlink>
        <a:srgbClr val="2A6CB2"/>
      </a:hlink>
      <a:folHlink>
        <a:srgbClr val="808080"/>
      </a:folHlink>
    </a:clrScheme>
    <a:fontScheme name="Corbel">
      <a:maj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2" Type="http://schemas.microsoft.com/office/2011/relationships/webextension" Target="webextension2.xml"/><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6">
    <wetp:webextensionref xmlns:r="http://schemas.openxmlformats.org/officeDocument/2006/relationships" r:id="rId1"/>
  </wetp:taskpane>
  <wetp:taskpane dockstate="right" visibility="0" width="350" row="7">
    <wetp:webextensionref xmlns:r="http://schemas.openxmlformats.org/officeDocument/2006/relationships" r:id="rId2"/>
  </wetp:taskpane>
</wetp:taskpanes>
</file>

<file path=ppt/webextensions/webextension1.xml><?xml version="1.0" encoding="utf-8"?>
<we:webextension xmlns:we="http://schemas.microsoft.com/office/webextensions/webextension/2010/11" id="{BBB23E84-F417-4C26-8B2C-27995781DBC4}">
  <we:reference id="wa200005566" version="3.0.0.2" store="en-US" storeType="OMEX"/>
  <we:alternateReferences>
    <we:reference id="wa200005566" version="3.0.0.2" store="wa200005566" storeType="OMEX"/>
  </we:alternateReferences>
  <we:properties/>
  <we:bindings/>
  <we:snapshot xmlns:r="http://schemas.openxmlformats.org/officeDocument/2006/relationships"/>
</we:webextension>
</file>

<file path=ppt/webextensions/webextension2.xml><?xml version="1.0" encoding="utf-8"?>
<we:webextension xmlns:we="http://schemas.microsoft.com/office/webextensions/webextension/2010/11" id="{DF9A6490-7874-491A-8764-1E31990A8A37}">
  <we:reference id="wa200003964" version="1.0.0.0" store="en-US" storeType="OMEX"/>
  <we:alternateReferences>
    <we:reference id="wa200003964" version="1.0.0.0" store="wa200003964"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Nature ecology education photo presentation</Template>
  <TotalTime>130</TotalTime>
  <Words>1526</Words>
  <Application>Microsoft Office PowerPoint</Application>
  <PresentationFormat>Widescreen</PresentationFormat>
  <Paragraphs>168</Paragraphs>
  <Slides>24</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24</vt:i4>
      </vt:variant>
    </vt:vector>
  </HeadingPairs>
  <TitlesOfParts>
    <vt:vector size="31" baseType="lpstr">
      <vt:lpstr>Arial</vt:lpstr>
      <vt:lpstr>Corbel</vt:lpstr>
      <vt:lpstr>Courier New</vt:lpstr>
      <vt:lpstr>Georgia</vt:lpstr>
      <vt:lpstr>Symbol</vt:lpstr>
      <vt:lpstr>Times New Roman</vt:lpstr>
      <vt:lpstr>Ecology 16x9</vt:lpstr>
      <vt:lpstr>Weather Analysis</vt:lpstr>
      <vt:lpstr>Objective</vt:lpstr>
      <vt:lpstr>Data Dictionary</vt:lpstr>
      <vt:lpstr>Data Dictionary</vt:lpstr>
      <vt:lpstr>Data Dictionary</vt:lpstr>
      <vt:lpstr>Data Modelling Diagram</vt:lpstr>
      <vt:lpstr>PowerBI Problem Statements</vt:lpstr>
      <vt:lpstr>Statement 1: Can you create a geographical map in Power BI showing the distribution of cities in the dataset based on their latitude and longitude?</vt:lpstr>
      <vt:lpstr>Statement 2: In Power BI, can you create a bar chart representing the top 10 countries with the highest number of cities in the dataset? </vt:lpstr>
      <vt:lpstr>Statement 3: How does the distribution of cities in terms of latitude vary across different continents? Create a scatter plot in Power BI to illustrate this.</vt:lpstr>
      <vt:lpstr>Statement 4: Create a line chart in Power BI to display the temperature trends over time for a selected city. Highlight extreme temperature events.</vt:lpstr>
      <vt:lpstr>Statement 5: How does humidity vary across different cities? Generate a heatmap in Power BI to visualize this variation.</vt:lpstr>
      <vt:lpstr>Statement 6: Can you create a time-series chart in Power BI showing the relationship between wind speed and air pressure for a specific city?</vt:lpstr>
      <vt:lpstr>Statement 7: Create a time-series line chart in Power BI to show the overall temperature trends over the entire dataset.</vt:lpstr>
      <vt:lpstr>Statement 8: Can you create a heatmap in Power BI to visualize the busiest hours for specific weather conditions (e.g., "clear sky," "rainy")?</vt:lpstr>
      <vt:lpstr>Statement 9: How does the wind speed change over the course of a day? Create a radial chart in Power BI to represent this.</vt:lpstr>
      <vt:lpstr>Statement 10: Create a Power BI chart comparing the temperature variations between two selected cities over a specific timeframe.</vt:lpstr>
      <vt:lpstr>Statement 11: Can you build a heatmap in Power BI to show the temperature ranges for cities across different countries?</vt:lpstr>
      <vt:lpstr>Statement 12: Create a bar chart in Power BI to highlight cities with the highest and lowest average temperatures in the dataset.</vt:lpstr>
      <vt:lpstr>Statement 13: Create a wind rose chart in Power BI to visualize the prevailing wind directions for a selected city.</vt:lpstr>
      <vt:lpstr>Statement 14: Can you generate a Power BI heatmap illustrating the average wind speeds across cities for different months of the year?</vt:lpstr>
      <vt:lpstr>Statement 15: Create a Power BI scatter plot to show the relationship between wind speed and air pressure for a specific city.</vt:lpstr>
      <vt:lpstr>Layout Of the Dashboard</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Devesh KD</dc:creator>
  <cp:lastModifiedBy>Devesh KD</cp:lastModifiedBy>
  <cp:revision>4</cp:revision>
  <dcterms:created xsi:type="dcterms:W3CDTF">2024-11-25T09:29:30Z</dcterms:created>
  <dcterms:modified xsi:type="dcterms:W3CDTF">2024-11-25T11:40:37Z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0x010100AA3F7D94069FF64A86F7DFF56D60E3BE</vt:lpwstr>
  </property>
</Properties>
</file>